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3" r:id="rId8"/>
    <p:sldId id="264" r:id="rId9"/>
    <p:sldId id="282" r:id="rId10"/>
    <p:sldId id="273" r:id="rId11"/>
    <p:sldId id="267" r:id="rId12"/>
    <p:sldId id="274" r:id="rId13"/>
    <p:sldId id="275" r:id="rId14"/>
    <p:sldId id="276" r:id="rId15"/>
    <p:sldId id="269" r:id="rId16"/>
    <p:sldId id="270" r:id="rId17"/>
    <p:sldId id="271" r:id="rId18"/>
    <p:sldId id="272" r:id="rId19"/>
    <p:sldId id="277" r:id="rId20"/>
    <p:sldId id="278" r:id="rId21"/>
    <p:sldId id="279" r:id="rId22"/>
    <p:sldId id="280" r:id="rId23"/>
    <p:sldId id="281" r:id="rId24"/>
    <p:sldId id="284" r:id="rId25"/>
    <p:sldId id="266" r:id="rId26"/>
    <p:sldId id="268" r:id="rId27"/>
    <p:sldId id="28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4C5AF7-2536-4434-BE42-553526C621C8}" v="52" dt="2024-05-24T16:24:26.5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2" autoAdjust="0"/>
  </p:normalViewPr>
  <p:slideViewPr>
    <p:cSldViewPr>
      <p:cViewPr varScale="1">
        <p:scale>
          <a:sx n="84" d="100"/>
          <a:sy n="84" d="100"/>
        </p:scale>
        <p:origin x="710" y="72"/>
      </p:cViewPr>
      <p:guideLst>
        <p:guide orient="horz" pos="2160"/>
        <p:guide pos="2880"/>
      </p:guideLst>
    </p:cSldViewPr>
  </p:slideViewPr>
  <p:outlineViewPr>
    <p:cViewPr>
      <p:scale>
        <a:sx n="33" d="100"/>
        <a:sy n="33" d="100"/>
      </p:scale>
      <p:origin x="42" y="14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88ECFEC-B2DA-4CF6-9CDA-705E0F2B3777}"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980287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88ECFEC-B2DA-4CF6-9CDA-705E0F2B3777}"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1572868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88ECFEC-B2DA-4CF6-9CDA-705E0F2B3777}"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B261A-68D0-4D74-9626-B3E1A419ECB9}"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74229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88ECFEC-B2DA-4CF6-9CDA-705E0F2B3777}"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378451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88ECFEC-B2DA-4CF6-9CDA-705E0F2B3777}"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B261A-68D0-4D74-9626-B3E1A419ECB9}"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9846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88ECFEC-B2DA-4CF6-9CDA-705E0F2B3777}"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3920980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88ECFEC-B2DA-4CF6-9CDA-705E0F2B3777}"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1016581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88ECFEC-B2DA-4CF6-9CDA-705E0F2B3777}"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349027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88ECFEC-B2DA-4CF6-9CDA-705E0F2B3777}"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2036163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88ECFEC-B2DA-4CF6-9CDA-705E0F2B3777}"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3962194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88ECFEC-B2DA-4CF6-9CDA-705E0F2B3777}"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474544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88ECFEC-B2DA-4CF6-9CDA-705E0F2B3777}" type="datetimeFigureOut">
              <a:rPr lang="en-US" smtClean="0"/>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803619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88ECFEC-B2DA-4CF6-9CDA-705E0F2B3777}" type="datetimeFigureOut">
              <a:rPr lang="en-US" smtClean="0"/>
              <a:t>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1117159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8ECFEC-B2DA-4CF6-9CDA-705E0F2B3777}" type="datetimeFigureOut">
              <a:rPr lang="en-US" smtClean="0"/>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262640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88ECFEC-B2DA-4CF6-9CDA-705E0F2B3777}"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131370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88ECFEC-B2DA-4CF6-9CDA-705E0F2B3777}"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5B261A-68D0-4D74-9626-B3E1A419ECB9}" type="slidenum">
              <a:rPr lang="en-US" smtClean="0"/>
              <a:t>‹#›</a:t>
            </a:fld>
            <a:endParaRPr lang="en-US"/>
          </a:p>
        </p:txBody>
      </p:sp>
    </p:spTree>
    <p:extLst>
      <p:ext uri="{BB962C8B-B14F-4D97-AF65-F5344CB8AC3E}">
        <p14:creationId xmlns:p14="http://schemas.microsoft.com/office/powerpoint/2010/main" val="1641010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88ECFEC-B2DA-4CF6-9CDA-705E0F2B3777}" type="datetimeFigureOut">
              <a:rPr lang="en-US" smtClean="0"/>
              <a:t>6/7/2024</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A65B261A-68D0-4D74-9626-B3E1A419ECB9}" type="slidenum">
              <a:rPr lang="en-US" smtClean="0"/>
              <a:t>‹#›</a:t>
            </a:fld>
            <a:endParaRPr lang="en-US"/>
          </a:p>
        </p:txBody>
      </p:sp>
    </p:spTree>
    <p:extLst>
      <p:ext uri="{BB962C8B-B14F-4D97-AF65-F5344CB8AC3E}">
        <p14:creationId xmlns:p14="http://schemas.microsoft.com/office/powerpoint/2010/main" val="4232878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www.educaciontrespuntocero.com/tecnologia/placas-de-programacion/" TargetMode="External"/><Relationship Id="rId2" Type="http://schemas.openxmlformats.org/officeDocument/2006/relationships/hyperlink" Target="https://www.digikey.es/es/articles/fundamentals-of-fpgas-what-are-fpgas-and-why-are-they-needed" TargetMode="External"/><Relationship Id="rId1" Type="http://schemas.openxmlformats.org/officeDocument/2006/relationships/slideLayout" Target="../slideLayouts/slideLayout2.xml"/><Relationship Id="rId4" Type="http://schemas.openxmlformats.org/officeDocument/2006/relationships/hyperlink" Target="https://microbit.org/get-started/getting-started/introduc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96184C6-1BEE-2579-8667-008FE81D39A3}"/>
              </a:ext>
            </a:extLst>
          </p:cNvPr>
          <p:cNvPicPr>
            <a:picLocks noChangeAspect="1"/>
          </p:cNvPicPr>
          <p:nvPr/>
        </p:nvPicPr>
        <p:blipFill rotWithShape="1">
          <a:blip r:embed="rId2"/>
          <a:srcRect l="32542" t="9091" r="23155"/>
          <a:stretch/>
        </p:blipFill>
        <p:spPr>
          <a:xfrm>
            <a:off x="3202390" y="-1"/>
            <a:ext cx="594161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1 Título"/>
          <p:cNvSpPr>
            <a:spLocks noGrp="1"/>
          </p:cNvSpPr>
          <p:nvPr>
            <p:ph type="ctrTitle"/>
          </p:nvPr>
        </p:nvSpPr>
        <p:spPr>
          <a:xfrm>
            <a:off x="501650" y="1678666"/>
            <a:ext cx="3066142" cy="2369093"/>
          </a:xfrm>
        </p:spPr>
        <p:txBody>
          <a:bodyPr>
            <a:normAutofit/>
          </a:bodyPr>
          <a:lstStyle/>
          <a:p>
            <a:r>
              <a:rPr lang="es-DO" sz="4200"/>
              <a:t>Propuestas para el proyecto</a:t>
            </a:r>
            <a:endParaRPr lang="en-US" sz="4200"/>
          </a:p>
        </p:txBody>
      </p:sp>
      <p:sp>
        <p:nvSpPr>
          <p:cNvPr id="3" name="2 Subtítulo"/>
          <p:cNvSpPr>
            <a:spLocks noGrp="1"/>
          </p:cNvSpPr>
          <p:nvPr>
            <p:ph type="subTitle" idx="1"/>
          </p:nvPr>
        </p:nvSpPr>
        <p:spPr>
          <a:xfrm>
            <a:off x="508001" y="4050831"/>
            <a:ext cx="3059791" cy="1096901"/>
          </a:xfrm>
        </p:spPr>
        <p:txBody>
          <a:bodyPr>
            <a:normAutofit/>
          </a:bodyPr>
          <a:lstStyle/>
          <a:p>
            <a:pPr>
              <a:lnSpc>
                <a:spcPct val="90000"/>
              </a:lnSpc>
            </a:pPr>
            <a:r>
              <a:rPr lang="es-DO" sz="1100"/>
              <a:t>Hecho por: </a:t>
            </a:r>
            <a:r>
              <a:rPr lang="en-US" sz="1100"/>
              <a:t>Dariel Pérez Jiménez 2020-10347</a:t>
            </a:r>
          </a:p>
          <a:p>
            <a:pPr>
              <a:lnSpc>
                <a:spcPct val="90000"/>
              </a:lnSpc>
            </a:pPr>
            <a:r>
              <a:rPr lang="es-DO" sz="1100"/>
              <a:t>Ezequiel Antonio Pacheco Lopez 2020-10570</a:t>
            </a:r>
          </a:p>
          <a:p>
            <a:pPr>
              <a:lnSpc>
                <a:spcPct val="90000"/>
              </a:lnSpc>
            </a:pPr>
            <a:r>
              <a:rPr lang="es-DO" sz="1100"/>
              <a:t>Gabriel Lagombra 2021-2312</a:t>
            </a:r>
          </a:p>
        </p:txBody>
      </p:sp>
      <p:cxnSp>
        <p:nvCxnSpPr>
          <p:cNvPr id="9" name="Straight Connector 8">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5"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7"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9"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21"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23"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25"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Tree>
    <p:extLst>
      <p:ext uri="{BB962C8B-B14F-4D97-AF65-F5344CB8AC3E}">
        <p14:creationId xmlns:p14="http://schemas.microsoft.com/office/powerpoint/2010/main" val="33542501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27EC2780-3210-017F-244A-B7CA282330ED}"/>
              </a:ext>
            </a:extLst>
          </p:cNvPr>
          <p:cNvSpPr>
            <a:spLocks noGrp="1"/>
          </p:cNvSpPr>
          <p:nvPr>
            <p:ph type="title"/>
          </p:nvPr>
        </p:nvSpPr>
        <p:spPr>
          <a:xfrm>
            <a:off x="505315" y="643467"/>
            <a:ext cx="3152284" cy="1375608"/>
          </a:xfrm>
        </p:spPr>
        <p:txBody>
          <a:bodyPr anchor="ctr">
            <a:normAutofit/>
          </a:bodyPr>
          <a:lstStyle/>
          <a:p>
            <a:r>
              <a:rPr lang="es-DO">
                <a:solidFill>
                  <a:schemeClr val="bg1"/>
                </a:solidFill>
              </a:rPr>
              <a:t>ESP3</a:t>
            </a:r>
          </a:p>
        </p:txBody>
      </p:sp>
      <p:sp>
        <p:nvSpPr>
          <p:cNvPr id="3" name="Marcador de contenido 2">
            <a:extLst>
              <a:ext uri="{FF2B5EF4-FFF2-40B4-BE49-F238E27FC236}">
                <a16:creationId xmlns:a16="http://schemas.microsoft.com/office/drawing/2014/main" id="{5BA70ACB-5A2E-3B48-DE77-4E63B6A1D143}"/>
              </a:ext>
            </a:extLst>
          </p:cNvPr>
          <p:cNvSpPr>
            <a:spLocks noGrp="1"/>
          </p:cNvSpPr>
          <p:nvPr>
            <p:ph idx="1"/>
          </p:nvPr>
        </p:nvSpPr>
        <p:spPr>
          <a:xfrm>
            <a:off x="505315" y="2160590"/>
            <a:ext cx="2980457" cy="3440110"/>
          </a:xfrm>
        </p:spPr>
        <p:txBody>
          <a:bodyPr>
            <a:normAutofit/>
          </a:bodyPr>
          <a:lstStyle/>
          <a:p>
            <a:pPr>
              <a:lnSpc>
                <a:spcPct val="90000"/>
              </a:lnSpc>
            </a:pPr>
            <a:r>
              <a:rPr lang="es-MX" sz="1500">
                <a:solidFill>
                  <a:schemeClr val="bg1"/>
                </a:solidFill>
              </a:rPr>
              <a:t>Es una opción sólida para proyectos de IoT y de conexión inalámbrica. La ESP32 tiene Wi-Fi y Bluetooth integrados, lo que la hace ideal para proyectos que requieren conectividad a Internet o comunicación inalámbrica con otros dispositivos. Además, cuenta con una amplia variedad de puertos GPIO para conectar periféricos adicionales.</a:t>
            </a:r>
            <a:endParaRPr lang="es-DO" sz="1500">
              <a:solidFill>
                <a:schemeClr val="bg1"/>
              </a:solidFill>
            </a:endParaRPr>
          </a:p>
        </p:txBody>
      </p:sp>
      <p:pic>
        <p:nvPicPr>
          <p:cNvPr id="4" name="Imagen 3">
            <a:extLst>
              <a:ext uri="{FF2B5EF4-FFF2-40B4-BE49-F238E27FC236}">
                <a16:creationId xmlns:a16="http://schemas.microsoft.com/office/drawing/2014/main" id="{D08AE93E-9475-A936-D3F1-5726B1C574B2}"/>
              </a:ext>
            </a:extLst>
          </p:cNvPr>
          <p:cNvPicPr>
            <a:picLocks noChangeAspect="1"/>
          </p:cNvPicPr>
          <p:nvPr/>
        </p:nvPicPr>
        <p:blipFill>
          <a:blip r:embed="rId2"/>
          <a:stretch>
            <a:fillRect/>
          </a:stretch>
        </p:blipFill>
        <p:spPr>
          <a:xfrm>
            <a:off x="4572000" y="2019531"/>
            <a:ext cx="3857625" cy="2806422"/>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74486674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B0ADA7E7-929C-2FDD-25D2-9FB57312AEFB}"/>
              </a:ext>
            </a:extLst>
          </p:cNvPr>
          <p:cNvSpPr>
            <a:spLocks noGrp="1"/>
          </p:cNvSpPr>
          <p:nvPr>
            <p:ph type="title"/>
          </p:nvPr>
        </p:nvSpPr>
        <p:spPr>
          <a:xfrm>
            <a:off x="505315" y="643467"/>
            <a:ext cx="3152284" cy="1375608"/>
          </a:xfrm>
        </p:spPr>
        <p:txBody>
          <a:bodyPr anchor="ctr">
            <a:normAutofit/>
          </a:bodyPr>
          <a:lstStyle/>
          <a:p>
            <a:pPr>
              <a:lnSpc>
                <a:spcPct val="90000"/>
              </a:lnSpc>
            </a:pPr>
            <a:r>
              <a:rPr lang="es-DO" sz="2500">
                <a:solidFill>
                  <a:schemeClr val="bg1"/>
                </a:solidFill>
              </a:rPr>
              <a:t>AMD / Xilinx Zynq® UltraScale+™ MPSoC ZCU104 </a:t>
            </a:r>
          </a:p>
        </p:txBody>
      </p:sp>
      <p:sp>
        <p:nvSpPr>
          <p:cNvPr id="3" name="Marcador de contenido 2">
            <a:extLst>
              <a:ext uri="{FF2B5EF4-FFF2-40B4-BE49-F238E27FC236}">
                <a16:creationId xmlns:a16="http://schemas.microsoft.com/office/drawing/2014/main" id="{8A04794F-75B8-2AB0-294E-69204A123E94}"/>
              </a:ext>
            </a:extLst>
          </p:cNvPr>
          <p:cNvSpPr>
            <a:spLocks noGrp="1"/>
          </p:cNvSpPr>
          <p:nvPr>
            <p:ph idx="1"/>
          </p:nvPr>
        </p:nvSpPr>
        <p:spPr>
          <a:xfrm>
            <a:off x="505315" y="2160590"/>
            <a:ext cx="2980457" cy="3440110"/>
          </a:xfrm>
        </p:spPr>
        <p:txBody>
          <a:bodyPr>
            <a:normAutofit/>
          </a:bodyPr>
          <a:lstStyle/>
          <a:p>
            <a:pPr>
              <a:lnSpc>
                <a:spcPct val="90000"/>
              </a:lnSpc>
            </a:pPr>
            <a:r>
              <a:rPr lang="es-MX" sz="1100">
                <a:solidFill>
                  <a:schemeClr val="bg1"/>
                </a:solidFill>
              </a:rPr>
              <a:t>caracteristicas</a:t>
            </a:r>
          </a:p>
          <a:p>
            <a:pPr marL="0" indent="0">
              <a:lnSpc>
                <a:spcPct val="90000"/>
              </a:lnSpc>
              <a:buNone/>
            </a:pPr>
            <a:r>
              <a:rPr lang="es-MX" sz="1100">
                <a:solidFill>
                  <a:schemeClr val="bg1"/>
                </a:solidFill>
              </a:rPr>
              <a:t>• Paquete reVISION que proporciona un flujo de desarrollo de software SDSoC listo para usar con bibliotecas OpenCV, marco de aprendizaje automático, cámara USB HD y compatibilidad con sensores en vivo, Guía de introducción a reVISION</a:t>
            </a:r>
          </a:p>
          <a:p>
            <a:pPr marL="0" indent="0">
              <a:lnSpc>
                <a:spcPct val="90000"/>
              </a:lnSpc>
              <a:buNone/>
            </a:pPr>
            <a:r>
              <a:rPr lang="es-MX" sz="1100">
                <a:solidFill>
                  <a:schemeClr val="bg1"/>
                </a:solidFill>
              </a:rPr>
              <a:t>• Componente PS DDR4 de 64 bits y 2 GB</a:t>
            </a:r>
          </a:p>
          <a:p>
            <a:pPr marL="0" indent="0">
              <a:lnSpc>
                <a:spcPct val="90000"/>
              </a:lnSpc>
              <a:buNone/>
            </a:pPr>
            <a:r>
              <a:rPr lang="es-MX" sz="1100">
                <a:solidFill>
                  <a:schemeClr val="bg1"/>
                </a:solidFill>
              </a:rPr>
              <a:t>• La unidad de códec de vídeo integrada admite H.264/H.265</a:t>
            </a:r>
          </a:p>
          <a:p>
            <a:pPr marL="0" indent="0">
              <a:lnSpc>
                <a:spcPct val="90000"/>
              </a:lnSpc>
              <a:buNone/>
            </a:pPr>
            <a:r>
              <a:rPr lang="es-MX" sz="1100">
                <a:solidFill>
                  <a:schemeClr val="bg1"/>
                </a:solidFill>
              </a:rPr>
              <a:t>• USB3, DisplayPort y SATA</a:t>
            </a:r>
          </a:p>
          <a:p>
            <a:pPr marL="0" indent="0">
              <a:lnSpc>
                <a:spcPct val="90000"/>
              </a:lnSpc>
              <a:buNone/>
            </a:pPr>
            <a:r>
              <a:rPr lang="es-MX" sz="1100">
                <a:solidFill>
                  <a:schemeClr val="bg1"/>
                </a:solidFill>
              </a:rPr>
              <a:t>• Interfaz de tarjeta intermedia LPC FPGA (FMC) para expansión de E/S</a:t>
            </a:r>
          </a:p>
          <a:p>
            <a:pPr marL="0" indent="0">
              <a:lnSpc>
                <a:spcPct val="90000"/>
              </a:lnSpc>
              <a:buNone/>
            </a:pPr>
            <a:r>
              <a:rPr lang="es-MX" sz="1100">
                <a:solidFill>
                  <a:schemeClr val="bg1"/>
                </a:solidFill>
              </a:rPr>
              <a:t>• Optimizado para trabajar con el entorno de desarrollo SDSoC/reVISION con OpenCV y bibliotecas de aprendizaje automático</a:t>
            </a:r>
            <a:endParaRPr lang="es-DO" sz="1100">
              <a:solidFill>
                <a:schemeClr val="bg1"/>
              </a:solidFill>
            </a:endParaRPr>
          </a:p>
        </p:txBody>
      </p:sp>
      <p:pic>
        <p:nvPicPr>
          <p:cNvPr id="5" name="Imagen 4">
            <a:extLst>
              <a:ext uri="{FF2B5EF4-FFF2-40B4-BE49-F238E27FC236}">
                <a16:creationId xmlns:a16="http://schemas.microsoft.com/office/drawing/2014/main" id="{5C49956F-D961-B3C7-1E9B-A749DCF0A7DF}"/>
              </a:ext>
            </a:extLst>
          </p:cNvPr>
          <p:cNvPicPr>
            <a:picLocks noChangeAspect="1"/>
          </p:cNvPicPr>
          <p:nvPr/>
        </p:nvPicPr>
        <p:blipFill>
          <a:blip r:embed="rId2"/>
          <a:stretch>
            <a:fillRect/>
          </a:stretch>
        </p:blipFill>
        <p:spPr>
          <a:xfrm>
            <a:off x="4572000" y="2154548"/>
            <a:ext cx="3857625" cy="2536388"/>
          </a:xfrm>
          <a:prstGeom prst="rect">
            <a:avLst/>
          </a:prstGeom>
        </p:spPr>
      </p:pic>
      <p:sp>
        <p:nvSpPr>
          <p:cNvPr id="27" name="Isosceles Triangle 2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38949564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2AA695DE-FF8D-934A-1967-4ACEC47978E5}"/>
              </a:ext>
            </a:extLst>
          </p:cNvPr>
          <p:cNvSpPr>
            <a:spLocks noGrp="1"/>
          </p:cNvSpPr>
          <p:nvPr>
            <p:ph type="title"/>
          </p:nvPr>
        </p:nvSpPr>
        <p:spPr>
          <a:xfrm>
            <a:off x="505315" y="643467"/>
            <a:ext cx="3152284" cy="1375608"/>
          </a:xfrm>
        </p:spPr>
        <p:txBody>
          <a:bodyPr anchor="ctr">
            <a:normAutofit/>
          </a:bodyPr>
          <a:lstStyle/>
          <a:p>
            <a:r>
              <a:rPr lang="es-DO">
                <a:solidFill>
                  <a:schemeClr val="bg1"/>
                </a:solidFill>
              </a:rPr>
              <a:t>STM32 Nucleos</a:t>
            </a:r>
          </a:p>
        </p:txBody>
      </p:sp>
      <p:sp>
        <p:nvSpPr>
          <p:cNvPr id="3" name="Marcador de contenido 2">
            <a:extLst>
              <a:ext uri="{FF2B5EF4-FFF2-40B4-BE49-F238E27FC236}">
                <a16:creationId xmlns:a16="http://schemas.microsoft.com/office/drawing/2014/main" id="{FEAB4ED4-DED8-5772-5A7D-8139B07D6418}"/>
              </a:ext>
            </a:extLst>
          </p:cNvPr>
          <p:cNvSpPr>
            <a:spLocks noGrp="1"/>
          </p:cNvSpPr>
          <p:nvPr>
            <p:ph idx="1"/>
          </p:nvPr>
        </p:nvSpPr>
        <p:spPr>
          <a:xfrm>
            <a:off x="505315" y="2160590"/>
            <a:ext cx="2980457" cy="3440110"/>
          </a:xfrm>
        </p:spPr>
        <p:txBody>
          <a:bodyPr>
            <a:normAutofit/>
          </a:bodyPr>
          <a:lstStyle/>
          <a:p>
            <a:pPr>
              <a:lnSpc>
                <a:spcPct val="90000"/>
              </a:lnSpc>
            </a:pPr>
            <a:r>
              <a:rPr lang="es-MX" sz="1500">
                <a:solidFill>
                  <a:schemeClr val="bg1"/>
                </a:solidFill>
              </a:rPr>
              <a:t>La serie STM32 Nucleo de STMicroelectronics ofrece una amplia gama de placas de desarrollo que son ideales para aprender sobre microcontroladores y conectar múltiples periféricos. Estas placas están diseñadas para ser compatibles con Arduino y cuentan con una amplia variedad de pines GPIO, así como con soporte para una amplia gama de periféricos adicionales a través de interfaces como I2C, SPI y </a:t>
            </a:r>
            <a:endParaRPr lang="es-DO" sz="1500">
              <a:solidFill>
                <a:schemeClr val="bg1"/>
              </a:solidFill>
            </a:endParaRPr>
          </a:p>
        </p:txBody>
      </p:sp>
      <p:pic>
        <p:nvPicPr>
          <p:cNvPr id="4" name="Imagen 3">
            <a:extLst>
              <a:ext uri="{FF2B5EF4-FFF2-40B4-BE49-F238E27FC236}">
                <a16:creationId xmlns:a16="http://schemas.microsoft.com/office/drawing/2014/main" id="{D52CABBF-0E35-C2EE-616A-A3C51F406B8C}"/>
              </a:ext>
            </a:extLst>
          </p:cNvPr>
          <p:cNvPicPr>
            <a:picLocks noChangeAspect="1"/>
          </p:cNvPicPr>
          <p:nvPr/>
        </p:nvPicPr>
        <p:blipFill>
          <a:blip r:embed="rId2"/>
          <a:stretch>
            <a:fillRect/>
          </a:stretch>
        </p:blipFill>
        <p:spPr>
          <a:xfrm>
            <a:off x="4572000" y="2014709"/>
            <a:ext cx="3857625" cy="2816066"/>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67853825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4DC7E563-AC16-25F0-B830-B6D38AA06F32}"/>
              </a:ext>
            </a:extLst>
          </p:cNvPr>
          <p:cNvSpPr>
            <a:spLocks noGrp="1"/>
          </p:cNvSpPr>
          <p:nvPr>
            <p:ph type="title"/>
          </p:nvPr>
        </p:nvSpPr>
        <p:spPr>
          <a:xfrm>
            <a:off x="505315" y="643467"/>
            <a:ext cx="3152284" cy="1375608"/>
          </a:xfrm>
        </p:spPr>
        <p:txBody>
          <a:bodyPr anchor="ctr">
            <a:normAutofit/>
          </a:bodyPr>
          <a:lstStyle/>
          <a:p>
            <a:r>
              <a:rPr lang="es-DO">
                <a:solidFill>
                  <a:schemeClr val="bg1"/>
                </a:solidFill>
              </a:rPr>
              <a:t>PIC32MX</a:t>
            </a:r>
          </a:p>
        </p:txBody>
      </p:sp>
      <p:sp>
        <p:nvSpPr>
          <p:cNvPr id="3" name="Marcador de contenido 2">
            <a:extLst>
              <a:ext uri="{FF2B5EF4-FFF2-40B4-BE49-F238E27FC236}">
                <a16:creationId xmlns:a16="http://schemas.microsoft.com/office/drawing/2014/main" id="{124C9820-2D82-DF38-B045-48C2BCC60562}"/>
              </a:ext>
            </a:extLst>
          </p:cNvPr>
          <p:cNvSpPr>
            <a:spLocks noGrp="1"/>
          </p:cNvSpPr>
          <p:nvPr>
            <p:ph idx="1"/>
          </p:nvPr>
        </p:nvSpPr>
        <p:spPr>
          <a:xfrm>
            <a:off x="505315" y="2160590"/>
            <a:ext cx="2980457" cy="3440110"/>
          </a:xfrm>
        </p:spPr>
        <p:txBody>
          <a:bodyPr>
            <a:normAutofit/>
          </a:bodyPr>
          <a:lstStyle/>
          <a:p>
            <a:pPr>
              <a:lnSpc>
                <a:spcPct val="90000"/>
              </a:lnSpc>
            </a:pPr>
            <a:r>
              <a:rPr lang="es-MX" sz="1500">
                <a:solidFill>
                  <a:schemeClr val="bg1"/>
                </a:solidFill>
              </a:rPr>
              <a:t>Los microcontroladores PIC32MX de Microchip son una opción popular para proyectos que requieren una alta capacidad de procesamiento y la capacidad de conectar múltiples periféricos. Estos microcontroladores cuentan con una amplia variedad de puertos y periféricos integrados, incluyendo UART, SPI, I2C, USB y Ethernet, lo que los hace ideales para una amplia gama de aplicaciones.</a:t>
            </a:r>
            <a:endParaRPr lang="es-DO" sz="1500">
              <a:solidFill>
                <a:schemeClr val="bg1"/>
              </a:solidFill>
            </a:endParaRPr>
          </a:p>
        </p:txBody>
      </p:sp>
      <p:pic>
        <p:nvPicPr>
          <p:cNvPr id="4" name="Imagen 3">
            <a:extLst>
              <a:ext uri="{FF2B5EF4-FFF2-40B4-BE49-F238E27FC236}">
                <a16:creationId xmlns:a16="http://schemas.microsoft.com/office/drawing/2014/main" id="{4E0777A5-769E-8CB3-36D5-4B8A1FCBB9A9}"/>
              </a:ext>
            </a:extLst>
          </p:cNvPr>
          <p:cNvPicPr>
            <a:picLocks noChangeAspect="1"/>
          </p:cNvPicPr>
          <p:nvPr/>
        </p:nvPicPr>
        <p:blipFill>
          <a:blip r:embed="rId2"/>
          <a:stretch>
            <a:fillRect/>
          </a:stretch>
        </p:blipFill>
        <p:spPr>
          <a:xfrm>
            <a:off x="4572000" y="1493930"/>
            <a:ext cx="3857625" cy="3857625"/>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22326316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AFBCF3D6-4E9D-E178-7F74-BEF19F33983C}"/>
              </a:ext>
            </a:extLst>
          </p:cNvPr>
          <p:cNvSpPr>
            <a:spLocks noGrp="1"/>
          </p:cNvSpPr>
          <p:nvPr>
            <p:ph type="title"/>
          </p:nvPr>
        </p:nvSpPr>
        <p:spPr>
          <a:xfrm>
            <a:off x="505315" y="643467"/>
            <a:ext cx="3152284" cy="1375608"/>
          </a:xfrm>
        </p:spPr>
        <p:txBody>
          <a:bodyPr anchor="ctr">
            <a:normAutofit/>
          </a:bodyPr>
          <a:lstStyle/>
          <a:p>
            <a:r>
              <a:rPr lang="es-DO">
                <a:solidFill>
                  <a:schemeClr val="bg1"/>
                </a:solidFill>
              </a:rPr>
              <a:t>BeagleBone: </a:t>
            </a:r>
          </a:p>
        </p:txBody>
      </p:sp>
      <p:sp>
        <p:nvSpPr>
          <p:cNvPr id="3" name="Marcador de contenido 2">
            <a:extLst>
              <a:ext uri="{FF2B5EF4-FFF2-40B4-BE49-F238E27FC236}">
                <a16:creationId xmlns:a16="http://schemas.microsoft.com/office/drawing/2014/main" id="{FDAB98DF-F2CB-485D-7189-5FA59DD150B5}"/>
              </a:ext>
            </a:extLst>
          </p:cNvPr>
          <p:cNvSpPr>
            <a:spLocks noGrp="1"/>
          </p:cNvSpPr>
          <p:nvPr>
            <p:ph idx="1"/>
          </p:nvPr>
        </p:nvSpPr>
        <p:spPr>
          <a:xfrm>
            <a:off x="505315" y="2160590"/>
            <a:ext cx="2980457" cy="3440110"/>
          </a:xfrm>
        </p:spPr>
        <p:txBody>
          <a:bodyPr>
            <a:normAutofit/>
          </a:bodyPr>
          <a:lstStyle/>
          <a:p>
            <a:pPr>
              <a:lnSpc>
                <a:spcPct val="90000"/>
              </a:lnSpc>
            </a:pPr>
            <a:r>
              <a:rPr lang="es-MX" sz="1500">
                <a:solidFill>
                  <a:schemeClr val="bg1"/>
                </a:solidFill>
              </a:rPr>
              <a:t>Similar a la Raspberry Pi, la familia BeagleBone ofrece placas de desarrollo de una sola placa que son ideales para proyectos que requieren la conexión de múltiples periféricos. Las placas BeagleBone tienen una amplia variedad de puertos, incluyendo USB, Ethernet, HDMI y GPIO, así como soporte para una amplia gama de periféricos adicionales a través de interfaces como I2C, SPI y UART.</a:t>
            </a:r>
            <a:endParaRPr lang="es-DO" sz="1500">
              <a:solidFill>
                <a:schemeClr val="bg1"/>
              </a:solidFill>
            </a:endParaRPr>
          </a:p>
        </p:txBody>
      </p:sp>
      <p:pic>
        <p:nvPicPr>
          <p:cNvPr id="4" name="Imagen 3">
            <a:extLst>
              <a:ext uri="{FF2B5EF4-FFF2-40B4-BE49-F238E27FC236}">
                <a16:creationId xmlns:a16="http://schemas.microsoft.com/office/drawing/2014/main" id="{1BAFF6C5-022D-9E4C-3613-E0D738B219A8}"/>
              </a:ext>
            </a:extLst>
          </p:cNvPr>
          <p:cNvPicPr>
            <a:picLocks noChangeAspect="1"/>
          </p:cNvPicPr>
          <p:nvPr/>
        </p:nvPicPr>
        <p:blipFill>
          <a:blip r:embed="rId2"/>
          <a:stretch>
            <a:fillRect/>
          </a:stretch>
        </p:blipFill>
        <p:spPr>
          <a:xfrm>
            <a:off x="4572000" y="2593353"/>
            <a:ext cx="3857625" cy="1658779"/>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5081926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74C22C3-212A-FFA2-9D40-2C83F6D04F43}"/>
              </a:ext>
            </a:extLst>
          </p:cNvPr>
          <p:cNvPicPr>
            <a:picLocks noChangeAspect="1"/>
          </p:cNvPicPr>
          <p:nvPr/>
        </p:nvPicPr>
        <p:blipFill rotWithShape="1">
          <a:blip r:embed="rId2"/>
          <a:srcRect l="18136" r="41577"/>
          <a:stretch/>
        </p:blipFill>
        <p:spPr>
          <a:xfrm>
            <a:off x="3202390" y="-1"/>
            <a:ext cx="594161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FC3421D5-D69A-CCF3-55C0-6C8E18FE8D24}"/>
              </a:ext>
            </a:extLst>
          </p:cNvPr>
          <p:cNvSpPr>
            <a:spLocks noGrp="1"/>
          </p:cNvSpPr>
          <p:nvPr>
            <p:ph type="title"/>
          </p:nvPr>
        </p:nvSpPr>
        <p:spPr>
          <a:xfrm>
            <a:off x="507999" y="609600"/>
            <a:ext cx="2888343" cy="1320800"/>
          </a:xfrm>
        </p:spPr>
        <p:txBody>
          <a:bodyPr>
            <a:normAutofit/>
          </a:bodyPr>
          <a:lstStyle/>
          <a:p>
            <a:r>
              <a:rPr lang="es-DO" sz="3300"/>
              <a:t>FPGA </a:t>
            </a:r>
            <a:r>
              <a:rPr lang="es-DO" sz="3300" err="1"/>
              <a:t>Cyclone</a:t>
            </a:r>
            <a:r>
              <a:rPr lang="es-DO" sz="3300"/>
              <a:t> V GT</a:t>
            </a:r>
          </a:p>
        </p:txBody>
      </p:sp>
      <p:sp>
        <p:nvSpPr>
          <p:cNvPr id="3" name="Marcador de contenido 2">
            <a:extLst>
              <a:ext uri="{FF2B5EF4-FFF2-40B4-BE49-F238E27FC236}">
                <a16:creationId xmlns:a16="http://schemas.microsoft.com/office/drawing/2014/main" id="{D6876399-D08D-E901-D0E6-361C994F5DD4}"/>
              </a:ext>
            </a:extLst>
          </p:cNvPr>
          <p:cNvSpPr>
            <a:spLocks noGrp="1"/>
          </p:cNvSpPr>
          <p:nvPr>
            <p:ph idx="1"/>
          </p:nvPr>
        </p:nvSpPr>
        <p:spPr>
          <a:xfrm>
            <a:off x="508000" y="2160589"/>
            <a:ext cx="2888342" cy="3880773"/>
          </a:xfrm>
        </p:spPr>
        <p:txBody>
          <a:bodyPr>
            <a:normAutofit/>
          </a:bodyPr>
          <a:lstStyle/>
          <a:p>
            <a:pPr>
              <a:lnSpc>
                <a:spcPct val="90000"/>
              </a:lnSpc>
            </a:pPr>
            <a:r>
              <a:rPr lang="es-MX" sz="1100" dirty="0"/>
              <a:t>Contenido del kit de desarrollo:</a:t>
            </a:r>
          </a:p>
          <a:p>
            <a:pPr>
              <a:lnSpc>
                <a:spcPct val="90000"/>
              </a:lnSpc>
              <a:buFont typeface="Arial" panose="020B0604020202020204" pitchFamily="34" charset="0"/>
              <a:buChar char="•"/>
            </a:pPr>
            <a:r>
              <a:rPr lang="es-DO" sz="1100" dirty="0" err="1"/>
              <a:t>Cyclone</a:t>
            </a:r>
            <a:r>
              <a:rPr lang="es-DO" sz="1100" dirty="0"/>
              <a:t>® V GT FPGA—5CGTFD9E5F35C7N</a:t>
            </a:r>
          </a:p>
          <a:p>
            <a:pPr>
              <a:lnSpc>
                <a:spcPct val="90000"/>
              </a:lnSpc>
              <a:buFont typeface="Arial" panose="020B0604020202020204" pitchFamily="34" charset="0"/>
              <a:buChar char="•"/>
            </a:pPr>
            <a:r>
              <a:rPr lang="es-DO" sz="1100" dirty="0"/>
              <a:t> CPLD MAX® V—5M2210ZF256 (controlador de sistemas)</a:t>
            </a:r>
          </a:p>
          <a:p>
            <a:pPr>
              <a:lnSpc>
                <a:spcPct val="90000"/>
              </a:lnSpc>
              <a:buFont typeface="Arial" panose="020B0604020202020204" pitchFamily="34" charset="0"/>
              <a:buChar char="•"/>
            </a:pPr>
            <a:r>
              <a:rPr lang="es-DO" sz="1100" dirty="0"/>
              <a:t> CPLD MAX® II—EPM570GT100C3N (USB </a:t>
            </a:r>
            <a:r>
              <a:rPr lang="es-DO" sz="1100" dirty="0" err="1"/>
              <a:t>Blaster</a:t>
            </a:r>
            <a:r>
              <a:rPr lang="es-DO" sz="1100" dirty="0"/>
              <a:t>™ II en la placa)</a:t>
            </a:r>
          </a:p>
          <a:p>
            <a:pPr>
              <a:lnSpc>
                <a:spcPct val="90000"/>
              </a:lnSpc>
              <a:buFont typeface="Arial" panose="020B0604020202020204" pitchFamily="34" charset="0"/>
              <a:buChar char="•"/>
            </a:pPr>
            <a:r>
              <a:rPr lang="es-DO" sz="1100" dirty="0"/>
              <a:t> CPLD MAX® II: EPM570ZM100 (espacio de ASSP CPLD)</a:t>
            </a:r>
          </a:p>
          <a:p>
            <a:pPr>
              <a:lnSpc>
                <a:spcPct val="90000"/>
              </a:lnSpc>
              <a:buFont typeface="Arial" panose="020B0604020202020204" pitchFamily="34" charset="0"/>
              <a:buChar char="•"/>
            </a:pPr>
            <a:r>
              <a:rPr lang="es-DO" sz="1100" dirty="0"/>
              <a:t>SDRAM DDR3 de controlador de memoria física (HMC) de 384 MB x40 con código de corrección de errores (ECC)</a:t>
            </a:r>
          </a:p>
          <a:p>
            <a:pPr>
              <a:lnSpc>
                <a:spcPct val="90000"/>
              </a:lnSpc>
              <a:buFont typeface="Arial" panose="020B0604020202020204" pitchFamily="34" charset="0"/>
              <a:buChar char="•"/>
            </a:pPr>
            <a:r>
              <a:rPr lang="es-DO" sz="1100" dirty="0"/>
              <a:t> SDRAM DDR3 de controlador de memoria </a:t>
            </a:r>
            <a:r>
              <a:rPr lang="es-DO" sz="1100" dirty="0" err="1"/>
              <a:t>soft</a:t>
            </a:r>
            <a:r>
              <a:rPr lang="es-DO" sz="1100" dirty="0"/>
              <a:t> (SMC) de 512 MB x64</a:t>
            </a:r>
          </a:p>
          <a:p>
            <a:pPr>
              <a:lnSpc>
                <a:spcPct val="90000"/>
              </a:lnSpc>
              <a:buFont typeface="Arial" panose="020B0604020202020204" pitchFamily="34" charset="0"/>
              <a:buChar char="•"/>
            </a:pPr>
            <a:r>
              <a:rPr lang="es-DO" sz="1100" dirty="0"/>
              <a:t> Flash de sincronización de 1 Gb x16</a:t>
            </a:r>
          </a:p>
          <a:p>
            <a:pPr marL="0" indent="0">
              <a:lnSpc>
                <a:spcPct val="90000"/>
              </a:lnSpc>
              <a:buNone/>
            </a:pPr>
            <a:endParaRPr lang="es-DO" sz="1100" dirty="0"/>
          </a:p>
          <a:p>
            <a:pPr>
              <a:lnSpc>
                <a:spcPct val="90000"/>
              </a:lnSpc>
            </a:pPr>
            <a:endParaRPr lang="es-DO" sz="1100" dirty="0"/>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Tree>
    <p:extLst>
      <p:ext uri="{BB962C8B-B14F-4D97-AF65-F5344CB8AC3E}">
        <p14:creationId xmlns:p14="http://schemas.microsoft.com/office/powerpoint/2010/main" val="424624534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90FCF692-80F3-A703-E6AA-7572B2259CA1}"/>
              </a:ext>
            </a:extLst>
          </p:cNvPr>
          <p:cNvSpPr>
            <a:spLocks noGrp="1"/>
          </p:cNvSpPr>
          <p:nvPr>
            <p:ph type="title"/>
          </p:nvPr>
        </p:nvSpPr>
        <p:spPr>
          <a:xfrm>
            <a:off x="505315" y="643467"/>
            <a:ext cx="3152284" cy="1375608"/>
          </a:xfrm>
        </p:spPr>
        <p:txBody>
          <a:bodyPr anchor="ctr">
            <a:normAutofit/>
          </a:bodyPr>
          <a:lstStyle/>
          <a:p>
            <a:pPr>
              <a:lnSpc>
                <a:spcPct val="90000"/>
              </a:lnSpc>
            </a:pPr>
            <a:r>
              <a:rPr lang="en-US" sz="2300">
                <a:solidFill>
                  <a:schemeClr val="bg1"/>
                </a:solidFill>
              </a:rPr>
              <a:t>Lattice Semiconductor Certus-NX Versa Development Board</a:t>
            </a:r>
            <a:endParaRPr lang="es-DO" sz="2300">
              <a:solidFill>
                <a:schemeClr val="bg1"/>
              </a:solidFill>
            </a:endParaRPr>
          </a:p>
        </p:txBody>
      </p:sp>
      <p:sp>
        <p:nvSpPr>
          <p:cNvPr id="3" name="Marcador de contenido 2">
            <a:extLst>
              <a:ext uri="{FF2B5EF4-FFF2-40B4-BE49-F238E27FC236}">
                <a16:creationId xmlns:a16="http://schemas.microsoft.com/office/drawing/2014/main" id="{778C9B2B-3274-E7F6-2946-DA37C1B60012}"/>
              </a:ext>
            </a:extLst>
          </p:cNvPr>
          <p:cNvSpPr>
            <a:spLocks noGrp="1"/>
          </p:cNvSpPr>
          <p:nvPr>
            <p:ph idx="1"/>
          </p:nvPr>
        </p:nvSpPr>
        <p:spPr>
          <a:xfrm>
            <a:off x="505315" y="2160590"/>
            <a:ext cx="2980457" cy="3440110"/>
          </a:xfrm>
        </p:spPr>
        <p:txBody>
          <a:bodyPr>
            <a:normAutofit/>
          </a:bodyPr>
          <a:lstStyle/>
          <a:p>
            <a:pPr>
              <a:lnSpc>
                <a:spcPct val="90000"/>
              </a:lnSpc>
            </a:pPr>
            <a:r>
              <a:rPr lang="es-MX" sz="1000">
                <a:solidFill>
                  <a:schemeClr val="bg1"/>
                </a:solidFill>
              </a:rPr>
              <a:t>características</a:t>
            </a:r>
          </a:p>
          <a:p>
            <a:pPr marL="0" indent="0">
              <a:lnSpc>
                <a:spcPct val="90000"/>
              </a:lnSpc>
              <a:buNone/>
            </a:pPr>
            <a:r>
              <a:rPr lang="es-MX" sz="1000">
                <a:solidFill>
                  <a:schemeClr val="bg1"/>
                </a:solidFill>
              </a:rPr>
              <a:t>• FPGA Certus-NX (LFD2NX-40-8BG256C)</a:t>
            </a:r>
          </a:p>
          <a:p>
            <a:pPr marL="0" indent="0">
              <a:lnSpc>
                <a:spcPct val="90000"/>
              </a:lnSpc>
              <a:buNone/>
            </a:pPr>
            <a:r>
              <a:rPr lang="es-MX" sz="1000">
                <a:solidFill>
                  <a:schemeClr val="bg1"/>
                </a:solidFill>
              </a:rPr>
              <a:t>• Conector de borde de terminal PCI Express 2.0 (carril x1), dos puertos Gigabit Ethernet, memoria DDR3L-18661 (MT41K64M16TW-</a:t>
            </a:r>
          </a:p>
          <a:p>
            <a:pPr marL="0" indent="0">
              <a:lnSpc>
                <a:spcPct val="90000"/>
              </a:lnSpc>
              <a:buNone/>
            </a:pPr>
            <a:r>
              <a:rPr lang="es-MX" sz="1000">
                <a:solidFill>
                  <a:schemeClr val="bg1"/>
                </a:solidFill>
              </a:rPr>
              <a:t>• 107:J de Micron), flash SPI cuádruple (MT25QU128ABA1ESE-0SIT de Micron), tres</a:t>
            </a:r>
          </a:p>
          <a:p>
            <a:pPr marL="0" indent="0">
              <a:lnSpc>
                <a:spcPct val="90000"/>
              </a:lnSpc>
              <a:buNone/>
            </a:pPr>
            <a:r>
              <a:rPr lang="es-MX" sz="1000">
                <a:solidFill>
                  <a:schemeClr val="bg1"/>
                </a:solidFill>
              </a:rPr>
              <a:t>conectores Pmod™ de 12 pines para capacidad de expansión, dos sensores de cámara (uno que usa una interfaz D-PHY suave y otro que usa una interfaz paralela)</a:t>
            </a:r>
          </a:p>
          <a:p>
            <a:pPr marL="0" indent="0">
              <a:lnSpc>
                <a:spcPct val="90000"/>
              </a:lnSpc>
              <a:buNone/>
            </a:pPr>
            <a:r>
              <a:rPr lang="es-MX" sz="1000">
                <a:solidFill>
                  <a:schemeClr val="bg1"/>
                </a:solidFill>
              </a:rPr>
              <a:t>• Conexión USB-B para programación de dispositivos y utilidad de circuito integrado (I2C)</a:t>
            </a:r>
          </a:p>
          <a:p>
            <a:pPr marL="0" indent="0">
              <a:lnSpc>
                <a:spcPct val="90000"/>
              </a:lnSpc>
              <a:buNone/>
            </a:pPr>
            <a:r>
              <a:rPr lang="es-MX" sz="1000">
                <a:solidFill>
                  <a:schemeClr val="bg1"/>
                </a:solidFill>
              </a:rPr>
              <a:t>• Cuatro interruptores DIP de entrada, cinco botones pulsadores, ocho LED de estado y un LED de 7 segmentos para fines del cliente</a:t>
            </a:r>
          </a:p>
          <a:p>
            <a:pPr marL="0" indent="0">
              <a:lnSpc>
                <a:spcPct val="90000"/>
              </a:lnSpc>
              <a:buNone/>
            </a:pPr>
            <a:r>
              <a:rPr lang="es-MX" sz="1000">
                <a:solidFill>
                  <a:schemeClr val="bg1"/>
                </a:solidFill>
              </a:rPr>
              <a:t>• Múltiples fuentes de reloj de referencia</a:t>
            </a:r>
          </a:p>
          <a:p>
            <a:pPr>
              <a:lnSpc>
                <a:spcPct val="90000"/>
              </a:lnSpc>
            </a:pPr>
            <a:endParaRPr lang="es-DO" sz="1000">
              <a:solidFill>
                <a:schemeClr val="bg1"/>
              </a:solidFill>
            </a:endParaRPr>
          </a:p>
        </p:txBody>
      </p:sp>
      <p:pic>
        <p:nvPicPr>
          <p:cNvPr id="5" name="Imagen 4">
            <a:extLst>
              <a:ext uri="{FF2B5EF4-FFF2-40B4-BE49-F238E27FC236}">
                <a16:creationId xmlns:a16="http://schemas.microsoft.com/office/drawing/2014/main" id="{FB6385F9-DE70-85FF-80AE-2688948109B3}"/>
              </a:ext>
            </a:extLst>
          </p:cNvPr>
          <p:cNvPicPr>
            <a:picLocks noChangeAspect="1"/>
          </p:cNvPicPr>
          <p:nvPr/>
        </p:nvPicPr>
        <p:blipFill>
          <a:blip r:embed="rId2"/>
          <a:stretch>
            <a:fillRect/>
          </a:stretch>
        </p:blipFill>
        <p:spPr>
          <a:xfrm>
            <a:off x="4572000" y="2260633"/>
            <a:ext cx="3857625" cy="2324218"/>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76813769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8C1BC064-3796-024E-1DB0-82982DDC5869}"/>
              </a:ext>
            </a:extLst>
          </p:cNvPr>
          <p:cNvSpPr>
            <a:spLocks noGrp="1"/>
          </p:cNvSpPr>
          <p:nvPr>
            <p:ph type="title"/>
          </p:nvPr>
        </p:nvSpPr>
        <p:spPr>
          <a:xfrm>
            <a:off x="505315" y="643467"/>
            <a:ext cx="3152284" cy="1375608"/>
          </a:xfrm>
        </p:spPr>
        <p:txBody>
          <a:bodyPr anchor="ctr">
            <a:normAutofit/>
          </a:bodyPr>
          <a:lstStyle/>
          <a:p>
            <a:r>
              <a:rPr lang="es-DO" sz="3300">
                <a:solidFill>
                  <a:schemeClr val="bg1"/>
                </a:solidFill>
              </a:rPr>
              <a:t>AFS250-1QN180</a:t>
            </a:r>
            <a:br>
              <a:rPr lang="es-DO" sz="3300">
                <a:solidFill>
                  <a:schemeClr val="bg1"/>
                </a:solidFill>
              </a:rPr>
            </a:br>
            <a:endParaRPr lang="es-DO" sz="3300">
              <a:solidFill>
                <a:schemeClr val="bg1"/>
              </a:solidFill>
            </a:endParaRPr>
          </a:p>
        </p:txBody>
      </p:sp>
      <p:sp>
        <p:nvSpPr>
          <p:cNvPr id="9" name="Content Placeholder 8">
            <a:extLst>
              <a:ext uri="{FF2B5EF4-FFF2-40B4-BE49-F238E27FC236}">
                <a16:creationId xmlns:a16="http://schemas.microsoft.com/office/drawing/2014/main" id="{94581E20-BC11-671A-D0E4-CD93E8B7AF3F}"/>
              </a:ext>
            </a:extLst>
          </p:cNvPr>
          <p:cNvSpPr>
            <a:spLocks noGrp="1"/>
          </p:cNvSpPr>
          <p:nvPr>
            <p:ph idx="1"/>
          </p:nvPr>
        </p:nvSpPr>
        <p:spPr>
          <a:xfrm>
            <a:off x="505315" y="2160590"/>
            <a:ext cx="2980457" cy="3440110"/>
          </a:xfrm>
        </p:spPr>
        <p:txBody>
          <a:bodyPr>
            <a:normAutofit/>
          </a:bodyPr>
          <a:lstStyle/>
          <a:p>
            <a:r>
              <a:rPr lang="es-MX" dirty="0">
                <a:solidFill>
                  <a:schemeClr val="bg1"/>
                </a:solidFill>
              </a:rPr>
              <a:t>Este case me llamo la atención ya que se ve bien estético, las características no la encontré pero en este enlace se habla sobre el producto</a:t>
            </a:r>
            <a:endParaRPr lang="en-US" dirty="0">
              <a:solidFill>
                <a:schemeClr val="bg1"/>
              </a:solidFill>
            </a:endParaRPr>
          </a:p>
        </p:txBody>
      </p:sp>
      <p:pic>
        <p:nvPicPr>
          <p:cNvPr id="5" name="Marcador de contenido 4">
            <a:extLst>
              <a:ext uri="{FF2B5EF4-FFF2-40B4-BE49-F238E27FC236}">
                <a16:creationId xmlns:a16="http://schemas.microsoft.com/office/drawing/2014/main" id="{DA3B862A-2621-2463-4AAA-E6D821DA179B}"/>
              </a:ext>
            </a:extLst>
          </p:cNvPr>
          <p:cNvPicPr>
            <a:picLocks noChangeAspect="1"/>
          </p:cNvPicPr>
          <p:nvPr/>
        </p:nvPicPr>
        <p:blipFill>
          <a:blip r:embed="rId2"/>
          <a:stretch>
            <a:fillRect/>
          </a:stretch>
        </p:blipFill>
        <p:spPr>
          <a:xfrm>
            <a:off x="4572000" y="2067752"/>
            <a:ext cx="3857625" cy="2709981"/>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6928292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A5F01710-AAA0-6360-E971-D945B40BF0FE}"/>
              </a:ext>
            </a:extLst>
          </p:cNvPr>
          <p:cNvSpPr>
            <a:spLocks noGrp="1"/>
          </p:cNvSpPr>
          <p:nvPr>
            <p:ph type="title"/>
          </p:nvPr>
        </p:nvSpPr>
        <p:spPr>
          <a:xfrm>
            <a:off x="505315" y="643467"/>
            <a:ext cx="3152284" cy="1375608"/>
          </a:xfrm>
        </p:spPr>
        <p:txBody>
          <a:bodyPr anchor="ctr">
            <a:normAutofit/>
          </a:bodyPr>
          <a:lstStyle/>
          <a:p>
            <a:pPr>
              <a:lnSpc>
                <a:spcPct val="90000"/>
              </a:lnSpc>
            </a:pPr>
            <a:r>
              <a:rPr lang="es-DO" sz="3100">
                <a:solidFill>
                  <a:schemeClr val="bg1"/>
                </a:solidFill>
              </a:rPr>
              <a:t>Actel FPGA ProASIC3</a:t>
            </a:r>
            <a:br>
              <a:rPr lang="es-DO" sz="3100">
                <a:solidFill>
                  <a:schemeClr val="bg1"/>
                </a:solidFill>
              </a:rPr>
            </a:br>
            <a:endParaRPr lang="es-DO" sz="3100">
              <a:solidFill>
                <a:schemeClr val="bg1"/>
              </a:solidFill>
            </a:endParaRPr>
          </a:p>
        </p:txBody>
      </p:sp>
      <p:sp>
        <p:nvSpPr>
          <p:cNvPr id="3" name="Marcador de contenido 2">
            <a:extLst>
              <a:ext uri="{FF2B5EF4-FFF2-40B4-BE49-F238E27FC236}">
                <a16:creationId xmlns:a16="http://schemas.microsoft.com/office/drawing/2014/main" id="{FCEA406E-6064-6E26-4EC4-EB719DE2DB6E}"/>
              </a:ext>
            </a:extLst>
          </p:cNvPr>
          <p:cNvSpPr>
            <a:spLocks noGrp="1"/>
          </p:cNvSpPr>
          <p:nvPr>
            <p:ph idx="1"/>
          </p:nvPr>
        </p:nvSpPr>
        <p:spPr>
          <a:xfrm>
            <a:off x="505315" y="2160590"/>
            <a:ext cx="2980457" cy="3440110"/>
          </a:xfrm>
        </p:spPr>
        <p:txBody>
          <a:bodyPr>
            <a:normAutofit/>
          </a:bodyPr>
          <a:lstStyle/>
          <a:p>
            <a:pPr>
              <a:lnSpc>
                <a:spcPct val="90000"/>
              </a:lnSpc>
            </a:pPr>
            <a:r>
              <a:rPr lang="es-MX" sz="1100">
                <a:solidFill>
                  <a:schemeClr val="bg1"/>
                </a:solidFill>
              </a:rPr>
              <a:t>Los dispositivos ProASIC3 ofrecen 1 kbit de almacenamiento FlashROM no volátil, reprogramable y en chip, así como circuitos de acondicionamiento de reloj basados en un bucle de bloqueo de fase integrado (PLL). El A3P015 y A3P030 los dispositivos no tienen soporte PLL o RAM.</a:t>
            </a:r>
          </a:p>
          <a:p>
            <a:pPr>
              <a:lnSpc>
                <a:spcPct val="90000"/>
              </a:lnSpc>
            </a:pPr>
            <a:r>
              <a:rPr lang="es-MX" sz="1100">
                <a:solidFill>
                  <a:schemeClr val="bg1"/>
                </a:solidFill>
              </a:rPr>
              <a:t> Los dispositivos ProASIC3 tienen hasta 1 millón de puertas del sistema, compatibles con hasta 144 kbits de SRAM de doble puerto verdadero y hasta 300 E/S de usuario. Los dispositivos ProASIC3 admiten el procesador ARM Cortex-M1. Los dispositivos habilitados para ARM tienen Microsemi ordenar números que comienzan con M1A3P (Cortex-M1) y no admiten descifrado AES.</a:t>
            </a:r>
            <a:endParaRPr lang="es-DO" sz="1100">
              <a:solidFill>
                <a:schemeClr val="bg1"/>
              </a:solidFill>
            </a:endParaRPr>
          </a:p>
        </p:txBody>
      </p:sp>
      <p:pic>
        <p:nvPicPr>
          <p:cNvPr id="5" name="Imagen 4">
            <a:extLst>
              <a:ext uri="{FF2B5EF4-FFF2-40B4-BE49-F238E27FC236}">
                <a16:creationId xmlns:a16="http://schemas.microsoft.com/office/drawing/2014/main" id="{246F6360-4649-E6B9-CB73-E2352079F28D}"/>
              </a:ext>
            </a:extLst>
          </p:cNvPr>
          <p:cNvPicPr>
            <a:picLocks noChangeAspect="1"/>
          </p:cNvPicPr>
          <p:nvPr/>
        </p:nvPicPr>
        <p:blipFill>
          <a:blip r:embed="rId2"/>
          <a:stretch>
            <a:fillRect/>
          </a:stretch>
        </p:blipFill>
        <p:spPr>
          <a:xfrm>
            <a:off x="4572000" y="2376362"/>
            <a:ext cx="3857625" cy="2092760"/>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35665732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027B5E38-9600-0B1E-9EFD-D0B55C2687C2}"/>
              </a:ext>
            </a:extLst>
          </p:cNvPr>
          <p:cNvSpPr>
            <a:spLocks noGrp="1"/>
          </p:cNvSpPr>
          <p:nvPr>
            <p:ph type="title"/>
          </p:nvPr>
        </p:nvSpPr>
        <p:spPr>
          <a:xfrm>
            <a:off x="505315" y="643467"/>
            <a:ext cx="3152284" cy="1375608"/>
          </a:xfrm>
        </p:spPr>
        <p:txBody>
          <a:bodyPr anchor="ctr">
            <a:normAutofit/>
          </a:bodyPr>
          <a:lstStyle/>
          <a:p>
            <a:r>
              <a:rPr lang="es-DO">
                <a:solidFill>
                  <a:schemeClr val="bg1"/>
                </a:solidFill>
              </a:rPr>
              <a:t>Digilent Basys 3</a:t>
            </a:r>
          </a:p>
        </p:txBody>
      </p:sp>
      <p:sp>
        <p:nvSpPr>
          <p:cNvPr id="3" name="Marcador de contenido 2">
            <a:extLst>
              <a:ext uri="{FF2B5EF4-FFF2-40B4-BE49-F238E27FC236}">
                <a16:creationId xmlns:a16="http://schemas.microsoft.com/office/drawing/2014/main" id="{7CE5CE97-76EA-B3DC-677B-330881200C6D}"/>
              </a:ext>
            </a:extLst>
          </p:cNvPr>
          <p:cNvSpPr>
            <a:spLocks noGrp="1"/>
          </p:cNvSpPr>
          <p:nvPr>
            <p:ph idx="1"/>
          </p:nvPr>
        </p:nvSpPr>
        <p:spPr>
          <a:xfrm>
            <a:off x="505315" y="2160590"/>
            <a:ext cx="2980457" cy="3440110"/>
          </a:xfrm>
        </p:spPr>
        <p:txBody>
          <a:bodyPr>
            <a:normAutofit/>
          </a:bodyPr>
          <a:lstStyle/>
          <a:p>
            <a:pPr>
              <a:lnSpc>
                <a:spcPct val="90000"/>
              </a:lnSpc>
            </a:pPr>
            <a:r>
              <a:rPr lang="es-MX" sz="1700">
                <a:solidFill>
                  <a:schemeClr val="bg1"/>
                </a:solidFill>
              </a:rPr>
              <a:t>Esta placa de desarrollo FPGA es popular entre los estudiantes y los entusiastas debido a su asequibilidad y facilidad de uso. Cuenta con un FPGA Artix-7 de Xilinx y una amplia variedad de periféricos integrados, incluyendo puertos USB, UART, GPIO y un conector de expansión Pmod para conectar periféricos adicionales.</a:t>
            </a:r>
            <a:endParaRPr lang="es-DO" sz="1700">
              <a:solidFill>
                <a:schemeClr val="bg1"/>
              </a:solidFill>
            </a:endParaRPr>
          </a:p>
        </p:txBody>
      </p:sp>
      <p:pic>
        <p:nvPicPr>
          <p:cNvPr id="4" name="Imagen 3">
            <a:extLst>
              <a:ext uri="{FF2B5EF4-FFF2-40B4-BE49-F238E27FC236}">
                <a16:creationId xmlns:a16="http://schemas.microsoft.com/office/drawing/2014/main" id="{A2B57424-EE77-0AA9-1B14-81555ABDA8F3}"/>
              </a:ext>
            </a:extLst>
          </p:cNvPr>
          <p:cNvPicPr>
            <a:picLocks noChangeAspect="1"/>
          </p:cNvPicPr>
          <p:nvPr/>
        </p:nvPicPr>
        <p:blipFill>
          <a:blip r:embed="rId2"/>
          <a:stretch>
            <a:fillRect/>
          </a:stretch>
        </p:blipFill>
        <p:spPr>
          <a:xfrm>
            <a:off x="4572000" y="2019531"/>
            <a:ext cx="3857625" cy="2806422"/>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43845653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DADD3483-C088-B761-A663-CCB872B8554E}"/>
              </a:ext>
            </a:extLst>
          </p:cNvPr>
          <p:cNvPicPr>
            <a:picLocks noChangeAspect="1"/>
          </p:cNvPicPr>
          <p:nvPr/>
        </p:nvPicPr>
        <p:blipFill rotWithShape="1">
          <a:blip r:embed="rId2">
            <a:duotone>
              <a:prstClr val="black"/>
              <a:schemeClr val="tx2">
                <a:tint val="45000"/>
                <a:satMod val="400000"/>
              </a:schemeClr>
            </a:duotone>
            <a:alphaModFix amt="21000"/>
          </a:blip>
          <a:srcRect l="21272" r="7728"/>
          <a:stretch/>
        </p:blipFill>
        <p:spPr>
          <a:xfrm>
            <a:off x="20" y="10"/>
            <a:ext cx="9143980" cy="6857990"/>
          </a:xfrm>
          <a:prstGeom prst="rect">
            <a:avLst/>
          </a:prstGeom>
        </p:spPr>
      </p:pic>
      <p:sp>
        <p:nvSpPr>
          <p:cNvPr id="2" name="1 Título"/>
          <p:cNvSpPr>
            <a:spLocks noGrp="1"/>
          </p:cNvSpPr>
          <p:nvPr>
            <p:ph type="title"/>
          </p:nvPr>
        </p:nvSpPr>
        <p:spPr>
          <a:xfrm>
            <a:off x="508000" y="609600"/>
            <a:ext cx="6447501" cy="1320800"/>
          </a:xfrm>
        </p:spPr>
        <p:txBody>
          <a:bodyPr>
            <a:normAutofit/>
          </a:bodyPr>
          <a:lstStyle/>
          <a:p>
            <a:r>
              <a:rPr lang="es-DO" dirty="0"/>
              <a:t>Introducción</a:t>
            </a:r>
            <a:endParaRPr lang="en-US" dirty="0"/>
          </a:p>
        </p:txBody>
      </p:sp>
      <p:sp>
        <p:nvSpPr>
          <p:cNvPr id="3" name="2 Marcador de contenido"/>
          <p:cNvSpPr>
            <a:spLocks noGrp="1"/>
          </p:cNvSpPr>
          <p:nvPr>
            <p:ph idx="1"/>
          </p:nvPr>
        </p:nvSpPr>
        <p:spPr>
          <a:xfrm>
            <a:off x="508000" y="2160589"/>
            <a:ext cx="6447501" cy="3880773"/>
          </a:xfrm>
        </p:spPr>
        <p:txBody>
          <a:bodyPr>
            <a:normAutofit/>
          </a:bodyPr>
          <a:lstStyle/>
          <a:p>
            <a:pPr>
              <a:lnSpc>
                <a:spcPct val="90000"/>
              </a:lnSpc>
            </a:pPr>
            <a:r>
              <a:rPr lang="es-ES">
                <a:solidFill>
                  <a:srgbClr val="FFFFFF"/>
                </a:solidFill>
              </a:rPr>
              <a:t>En la actualidad el uso de metodologías innovadoras conlleva el conocimiento de recursos TIC y pensamiento computacional en las escuelas. Estas prácticas son utilizadas principalmente en materias orientadas a la informática o a la tecnología. </a:t>
            </a:r>
          </a:p>
          <a:p>
            <a:pPr>
              <a:lnSpc>
                <a:spcPct val="90000"/>
              </a:lnSpc>
            </a:pPr>
            <a:r>
              <a:rPr lang="es-ES">
                <a:solidFill>
                  <a:srgbClr val="FFFFFF"/>
                </a:solidFill>
              </a:rPr>
              <a:t>Sin embargo, son cada vez más los docentes que utilizan placas de programación y simuladores en el aula a partir de Educación Infantil en adelante como recurso didáctico, bien como apoyo en las actividades de enseñanza o como material metodológico, para que el alumnado aprenda un contenido específico de cualquier área a la vez que adquiere cierta competencia digital. En este artículo repasamos las cinco placas y simuladores de placas más utilizados.</a:t>
            </a:r>
            <a:endParaRPr lang="en-US">
              <a:solidFill>
                <a:srgbClr val="FFFFFF"/>
              </a:solidFill>
            </a:endParaRPr>
          </a:p>
        </p:txBody>
      </p:sp>
    </p:spTree>
    <p:extLst>
      <p:ext uri="{BB962C8B-B14F-4D97-AF65-F5344CB8AC3E}">
        <p14:creationId xmlns:p14="http://schemas.microsoft.com/office/powerpoint/2010/main" val="3957499183"/>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13C2446F-6566-2440-FEAA-C27D35F552C1}"/>
              </a:ext>
            </a:extLst>
          </p:cNvPr>
          <p:cNvSpPr>
            <a:spLocks noGrp="1"/>
          </p:cNvSpPr>
          <p:nvPr>
            <p:ph type="title"/>
          </p:nvPr>
        </p:nvSpPr>
        <p:spPr>
          <a:xfrm>
            <a:off x="505315" y="643467"/>
            <a:ext cx="3152284" cy="1375608"/>
          </a:xfrm>
        </p:spPr>
        <p:txBody>
          <a:bodyPr anchor="ctr">
            <a:normAutofit/>
          </a:bodyPr>
          <a:lstStyle/>
          <a:p>
            <a:r>
              <a:rPr lang="es-DO">
                <a:solidFill>
                  <a:schemeClr val="bg1"/>
                </a:solidFill>
              </a:rPr>
              <a:t>DE10-Lite</a:t>
            </a:r>
          </a:p>
        </p:txBody>
      </p:sp>
      <p:sp>
        <p:nvSpPr>
          <p:cNvPr id="3" name="Marcador de contenido 2">
            <a:extLst>
              <a:ext uri="{FF2B5EF4-FFF2-40B4-BE49-F238E27FC236}">
                <a16:creationId xmlns:a16="http://schemas.microsoft.com/office/drawing/2014/main" id="{7C1A8C65-1859-4B0A-C27E-E1E8664C3CDB}"/>
              </a:ext>
            </a:extLst>
          </p:cNvPr>
          <p:cNvSpPr>
            <a:spLocks noGrp="1"/>
          </p:cNvSpPr>
          <p:nvPr>
            <p:ph idx="1"/>
          </p:nvPr>
        </p:nvSpPr>
        <p:spPr>
          <a:xfrm>
            <a:off x="505315" y="2160590"/>
            <a:ext cx="2980457" cy="3440110"/>
          </a:xfrm>
        </p:spPr>
        <p:txBody>
          <a:bodyPr>
            <a:normAutofit/>
          </a:bodyPr>
          <a:lstStyle/>
          <a:p>
            <a:pPr>
              <a:lnSpc>
                <a:spcPct val="90000"/>
              </a:lnSpc>
            </a:pPr>
            <a:r>
              <a:rPr lang="es-MX" sz="1500">
                <a:solidFill>
                  <a:schemeClr val="bg1"/>
                </a:solidFill>
              </a:rPr>
              <a:t>Fabricada por Terasic, esta placa de desarrollo está basada en un FPGA Intel Cyclone IV y es ideal para proyectos de aprendizaje y experimentación. Cuenta con una amplia variedad de periféricos integrados, incluyendo puertos GPIO, VGA, y un conector de expansión GPIO de 40 pines para conectar periféricos adicionales.</a:t>
            </a:r>
            <a:endParaRPr lang="es-DO" sz="1500">
              <a:solidFill>
                <a:schemeClr val="bg1"/>
              </a:solidFill>
            </a:endParaRPr>
          </a:p>
        </p:txBody>
      </p:sp>
      <p:pic>
        <p:nvPicPr>
          <p:cNvPr id="4" name="Imagen 3">
            <a:extLst>
              <a:ext uri="{FF2B5EF4-FFF2-40B4-BE49-F238E27FC236}">
                <a16:creationId xmlns:a16="http://schemas.microsoft.com/office/drawing/2014/main" id="{7C944A61-F368-8940-8A2F-BF103B28B7F0}"/>
              </a:ext>
            </a:extLst>
          </p:cNvPr>
          <p:cNvPicPr>
            <a:picLocks noChangeAspect="1"/>
          </p:cNvPicPr>
          <p:nvPr/>
        </p:nvPicPr>
        <p:blipFill>
          <a:blip r:embed="rId2"/>
          <a:stretch>
            <a:fillRect/>
          </a:stretch>
        </p:blipFill>
        <p:spPr>
          <a:xfrm>
            <a:off x="4572000" y="2019531"/>
            <a:ext cx="3857625" cy="2806422"/>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86509510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8E06CCCF-110C-E9C5-28F3-AB66D2F023D8}"/>
              </a:ext>
            </a:extLst>
          </p:cNvPr>
          <p:cNvSpPr>
            <a:spLocks noGrp="1"/>
          </p:cNvSpPr>
          <p:nvPr>
            <p:ph type="title"/>
          </p:nvPr>
        </p:nvSpPr>
        <p:spPr>
          <a:xfrm>
            <a:off x="505315" y="643467"/>
            <a:ext cx="3152284" cy="1375608"/>
          </a:xfrm>
        </p:spPr>
        <p:txBody>
          <a:bodyPr anchor="ctr">
            <a:normAutofit/>
          </a:bodyPr>
          <a:lstStyle/>
          <a:p>
            <a:r>
              <a:rPr lang="es-DO">
                <a:solidFill>
                  <a:schemeClr val="bg1"/>
                </a:solidFill>
              </a:rPr>
              <a:t>Nexys A7</a:t>
            </a:r>
          </a:p>
        </p:txBody>
      </p:sp>
      <p:sp>
        <p:nvSpPr>
          <p:cNvPr id="3" name="Marcador de contenido 2">
            <a:extLst>
              <a:ext uri="{FF2B5EF4-FFF2-40B4-BE49-F238E27FC236}">
                <a16:creationId xmlns:a16="http://schemas.microsoft.com/office/drawing/2014/main" id="{DD3CEB43-E7BD-BC9C-3727-28D3AB5F1C12}"/>
              </a:ext>
            </a:extLst>
          </p:cNvPr>
          <p:cNvSpPr>
            <a:spLocks noGrp="1"/>
          </p:cNvSpPr>
          <p:nvPr>
            <p:ph idx="1"/>
          </p:nvPr>
        </p:nvSpPr>
        <p:spPr>
          <a:xfrm>
            <a:off x="505315" y="2160590"/>
            <a:ext cx="2980457" cy="3440110"/>
          </a:xfrm>
        </p:spPr>
        <p:txBody>
          <a:bodyPr>
            <a:normAutofit/>
          </a:bodyPr>
          <a:lstStyle/>
          <a:p>
            <a:pPr>
              <a:lnSpc>
                <a:spcPct val="90000"/>
              </a:lnSpc>
            </a:pPr>
            <a:r>
              <a:rPr lang="es-DO" sz="17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Fabricada por Digilent, esta placa de desarrollo FPGA está basada en un FPGA Artix-7 de Xilinx y es ideal para proyectos de aprendizaje y desarrollo. Cuenta con una amplia variedad de periféricos integrados, incluyendo puertos USB, UART, GPIO y un conector de expansión Pmod para conectar periféricos adicionales.</a:t>
            </a:r>
          </a:p>
          <a:p>
            <a:pPr>
              <a:lnSpc>
                <a:spcPct val="90000"/>
              </a:lnSpc>
            </a:pPr>
            <a:endParaRPr lang="es-DO" sz="1700">
              <a:solidFill>
                <a:schemeClr val="bg1"/>
              </a:solidFill>
            </a:endParaRPr>
          </a:p>
        </p:txBody>
      </p:sp>
      <p:pic>
        <p:nvPicPr>
          <p:cNvPr id="4" name="Imagen 3">
            <a:extLst>
              <a:ext uri="{FF2B5EF4-FFF2-40B4-BE49-F238E27FC236}">
                <a16:creationId xmlns:a16="http://schemas.microsoft.com/office/drawing/2014/main" id="{577BE055-3BBC-397C-BDF2-CC1295B50C25}"/>
              </a:ext>
            </a:extLst>
          </p:cNvPr>
          <p:cNvPicPr>
            <a:picLocks noChangeAspect="1"/>
          </p:cNvPicPr>
          <p:nvPr/>
        </p:nvPicPr>
        <p:blipFill>
          <a:blip r:embed="rId2"/>
          <a:stretch>
            <a:fillRect/>
          </a:stretch>
        </p:blipFill>
        <p:spPr>
          <a:xfrm>
            <a:off x="4572000" y="2024353"/>
            <a:ext cx="3857625" cy="2796778"/>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67146845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7F5B695D-81BC-7A72-87E7-3867EB434BEF}"/>
              </a:ext>
            </a:extLst>
          </p:cNvPr>
          <p:cNvSpPr>
            <a:spLocks noGrp="1"/>
          </p:cNvSpPr>
          <p:nvPr>
            <p:ph type="title"/>
          </p:nvPr>
        </p:nvSpPr>
        <p:spPr>
          <a:xfrm>
            <a:off x="505315" y="643467"/>
            <a:ext cx="3152284" cy="1375608"/>
          </a:xfrm>
        </p:spPr>
        <p:txBody>
          <a:bodyPr anchor="ctr">
            <a:normAutofit/>
          </a:bodyPr>
          <a:lstStyle/>
          <a:p>
            <a:r>
              <a:rPr lang="es-DO">
                <a:solidFill>
                  <a:schemeClr val="bg1"/>
                </a:solidFill>
              </a:rPr>
              <a:t>DE0-Nano</a:t>
            </a:r>
          </a:p>
        </p:txBody>
      </p:sp>
      <p:sp>
        <p:nvSpPr>
          <p:cNvPr id="3" name="Marcador de contenido 2">
            <a:extLst>
              <a:ext uri="{FF2B5EF4-FFF2-40B4-BE49-F238E27FC236}">
                <a16:creationId xmlns:a16="http://schemas.microsoft.com/office/drawing/2014/main" id="{61B9B8F5-0B9A-68FA-BCC8-0E9FBC5522B3}"/>
              </a:ext>
            </a:extLst>
          </p:cNvPr>
          <p:cNvSpPr>
            <a:spLocks noGrp="1"/>
          </p:cNvSpPr>
          <p:nvPr>
            <p:ph idx="1"/>
          </p:nvPr>
        </p:nvSpPr>
        <p:spPr>
          <a:xfrm>
            <a:off x="505315" y="2160590"/>
            <a:ext cx="2980457" cy="3440110"/>
          </a:xfrm>
        </p:spPr>
        <p:txBody>
          <a:bodyPr>
            <a:normAutofit/>
          </a:bodyPr>
          <a:lstStyle/>
          <a:p>
            <a:pPr>
              <a:lnSpc>
                <a:spcPct val="90000"/>
              </a:lnSpc>
            </a:pPr>
            <a:r>
              <a:rPr lang="es-MX" sz="1500">
                <a:solidFill>
                  <a:schemeClr val="bg1"/>
                </a:solidFill>
              </a:rPr>
              <a:t>También fabricada por Terasic, esta placa de desarrollo FPGA está basada en un FPGA Cyclone IV de Intel y es ideal para proyectos de aprendizaje y experimentación. Cuenta con una amplia variedad de periféricos integrados, incluyendo puertos GPIO, VGA, y un conector de expansión GPIO de 40 pines para conectar periféricos adicionales.</a:t>
            </a:r>
            <a:endParaRPr lang="es-DO" sz="1500">
              <a:solidFill>
                <a:schemeClr val="bg1"/>
              </a:solidFill>
            </a:endParaRPr>
          </a:p>
        </p:txBody>
      </p:sp>
      <p:pic>
        <p:nvPicPr>
          <p:cNvPr id="4" name="Imagen 3">
            <a:extLst>
              <a:ext uri="{FF2B5EF4-FFF2-40B4-BE49-F238E27FC236}">
                <a16:creationId xmlns:a16="http://schemas.microsoft.com/office/drawing/2014/main" id="{BE05220C-203A-D439-B8E4-6E31CB170427}"/>
              </a:ext>
            </a:extLst>
          </p:cNvPr>
          <p:cNvPicPr>
            <a:picLocks noChangeAspect="1"/>
          </p:cNvPicPr>
          <p:nvPr/>
        </p:nvPicPr>
        <p:blipFill>
          <a:blip r:embed="rId2"/>
          <a:stretch>
            <a:fillRect/>
          </a:stretch>
        </p:blipFill>
        <p:spPr>
          <a:xfrm>
            <a:off x="4572000" y="1918268"/>
            <a:ext cx="3857625" cy="3008948"/>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26275502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0D16D10A-A083-4CF5-B245-4DA8A0C8BE30}"/>
              </a:ext>
            </a:extLst>
          </p:cNvPr>
          <p:cNvSpPr>
            <a:spLocks noGrp="1"/>
          </p:cNvSpPr>
          <p:nvPr>
            <p:ph type="title"/>
          </p:nvPr>
        </p:nvSpPr>
        <p:spPr>
          <a:xfrm>
            <a:off x="505315" y="643467"/>
            <a:ext cx="3152284" cy="1375608"/>
          </a:xfrm>
        </p:spPr>
        <p:txBody>
          <a:bodyPr anchor="ctr">
            <a:normAutofit/>
          </a:bodyPr>
          <a:lstStyle/>
          <a:p>
            <a:r>
              <a:rPr lang="es-DO">
                <a:solidFill>
                  <a:schemeClr val="bg1"/>
                </a:solidFill>
              </a:rPr>
              <a:t>Arty A7</a:t>
            </a:r>
          </a:p>
        </p:txBody>
      </p:sp>
      <p:sp>
        <p:nvSpPr>
          <p:cNvPr id="3" name="Marcador de contenido 2">
            <a:extLst>
              <a:ext uri="{FF2B5EF4-FFF2-40B4-BE49-F238E27FC236}">
                <a16:creationId xmlns:a16="http://schemas.microsoft.com/office/drawing/2014/main" id="{6A92FFE9-9986-D221-809A-7A383D36AF37}"/>
              </a:ext>
            </a:extLst>
          </p:cNvPr>
          <p:cNvSpPr>
            <a:spLocks noGrp="1"/>
          </p:cNvSpPr>
          <p:nvPr>
            <p:ph idx="1"/>
          </p:nvPr>
        </p:nvSpPr>
        <p:spPr>
          <a:xfrm>
            <a:off x="505315" y="2160590"/>
            <a:ext cx="2980457" cy="3440110"/>
          </a:xfrm>
        </p:spPr>
        <p:txBody>
          <a:bodyPr>
            <a:normAutofit/>
          </a:bodyPr>
          <a:lstStyle/>
          <a:p>
            <a:pPr>
              <a:lnSpc>
                <a:spcPct val="90000"/>
              </a:lnSpc>
            </a:pPr>
            <a:r>
              <a:rPr lang="es-DO" sz="17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Fabricada por Digilent, esta placa de desarrollo FPGA está basada en un FPGA Artix-7 de Xilinx y es ideal para proyectos de aprendizaje y desarrollo. Cuenta con una amplia variedad de periféricos integrados, incluyendo puertos USB, UART, GPIO y un conector de expansión Pmod para conectar periféricos adicionales.</a:t>
            </a:r>
          </a:p>
          <a:p>
            <a:pPr>
              <a:lnSpc>
                <a:spcPct val="90000"/>
              </a:lnSpc>
            </a:pPr>
            <a:endParaRPr lang="es-DO" sz="1700">
              <a:solidFill>
                <a:schemeClr val="bg1"/>
              </a:solidFill>
            </a:endParaRPr>
          </a:p>
        </p:txBody>
      </p:sp>
      <p:pic>
        <p:nvPicPr>
          <p:cNvPr id="4" name="Imagen 3">
            <a:extLst>
              <a:ext uri="{FF2B5EF4-FFF2-40B4-BE49-F238E27FC236}">
                <a16:creationId xmlns:a16="http://schemas.microsoft.com/office/drawing/2014/main" id="{EC52F0E4-BCCC-FB1C-7836-E924901B303A}"/>
              </a:ext>
            </a:extLst>
          </p:cNvPr>
          <p:cNvPicPr>
            <a:picLocks noChangeAspect="1"/>
          </p:cNvPicPr>
          <p:nvPr/>
        </p:nvPicPr>
        <p:blipFill>
          <a:blip r:embed="rId2"/>
          <a:stretch>
            <a:fillRect/>
          </a:stretch>
        </p:blipFill>
        <p:spPr>
          <a:xfrm>
            <a:off x="4572000" y="1493930"/>
            <a:ext cx="3857625" cy="3857625"/>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87513340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9144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3" name="Group 32">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8955" y="-8467"/>
            <a:ext cx="3575053" cy="6866467"/>
            <a:chOff x="7425267" y="-8467"/>
            <a:chExt cx="4766733" cy="6866467"/>
          </a:xfrm>
        </p:grpSpPr>
        <p:cxnSp>
          <p:nvCxnSpPr>
            <p:cNvPr id="34" name="Straight Connector 33">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36"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37">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4" name="Rectangle 43">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CA12DF9-0B80-E8BA-88F5-0A84F624A6ED}"/>
              </a:ext>
            </a:extLst>
          </p:cNvPr>
          <p:cNvPicPr>
            <a:picLocks noChangeAspect="1"/>
          </p:cNvPicPr>
          <p:nvPr/>
        </p:nvPicPr>
        <p:blipFill>
          <a:blip r:embed="rId2"/>
          <a:stretch>
            <a:fillRect/>
          </a:stretch>
        </p:blipFill>
        <p:spPr>
          <a:xfrm>
            <a:off x="482599" y="1774860"/>
            <a:ext cx="1862834" cy="1191423"/>
          </a:xfrm>
          <a:prstGeom prst="rect">
            <a:avLst/>
          </a:prstGeom>
        </p:spPr>
      </p:pic>
      <p:pic>
        <p:nvPicPr>
          <p:cNvPr id="4" name="Picture 3">
            <a:extLst>
              <a:ext uri="{FF2B5EF4-FFF2-40B4-BE49-F238E27FC236}">
                <a16:creationId xmlns:a16="http://schemas.microsoft.com/office/drawing/2014/main" id="{E8FC5FA3-D2B9-0141-ADDC-09147AFBBC06}"/>
              </a:ext>
            </a:extLst>
          </p:cNvPr>
          <p:cNvPicPr>
            <a:picLocks noChangeAspect="1"/>
          </p:cNvPicPr>
          <p:nvPr/>
        </p:nvPicPr>
        <p:blipFill rotWithShape="1">
          <a:blip r:embed="rId3"/>
          <a:srcRect l="24221" t="13528" r="24021" b="13655"/>
          <a:stretch/>
        </p:blipFill>
        <p:spPr>
          <a:xfrm rot="10800000">
            <a:off x="2586733" y="1060185"/>
            <a:ext cx="1862834" cy="2620772"/>
          </a:xfrm>
          <a:prstGeom prst="rect">
            <a:avLst/>
          </a:prstGeom>
        </p:spPr>
      </p:pic>
      <p:pic>
        <p:nvPicPr>
          <p:cNvPr id="8" name="Picture 7">
            <a:extLst>
              <a:ext uri="{FF2B5EF4-FFF2-40B4-BE49-F238E27FC236}">
                <a16:creationId xmlns:a16="http://schemas.microsoft.com/office/drawing/2014/main" id="{25A877BA-ED6F-93FD-E81B-D7CE17836BE2}"/>
              </a:ext>
            </a:extLst>
          </p:cNvPr>
          <p:cNvPicPr>
            <a:picLocks noChangeAspect="1"/>
          </p:cNvPicPr>
          <p:nvPr/>
        </p:nvPicPr>
        <p:blipFill>
          <a:blip r:embed="rId4"/>
          <a:stretch>
            <a:fillRect/>
          </a:stretch>
        </p:blipFill>
        <p:spPr>
          <a:xfrm>
            <a:off x="4690866" y="1713923"/>
            <a:ext cx="1862834" cy="1313297"/>
          </a:xfrm>
          <a:prstGeom prst="rect">
            <a:avLst/>
          </a:prstGeom>
        </p:spPr>
      </p:pic>
      <p:pic>
        <p:nvPicPr>
          <p:cNvPr id="9" name="Picture 8">
            <a:extLst>
              <a:ext uri="{FF2B5EF4-FFF2-40B4-BE49-F238E27FC236}">
                <a16:creationId xmlns:a16="http://schemas.microsoft.com/office/drawing/2014/main" id="{EBF5ADC4-1138-2E70-34E7-99EA1B999971}"/>
              </a:ext>
            </a:extLst>
          </p:cNvPr>
          <p:cNvPicPr>
            <a:picLocks noChangeAspect="1"/>
          </p:cNvPicPr>
          <p:nvPr/>
        </p:nvPicPr>
        <p:blipFill>
          <a:blip r:embed="rId5"/>
          <a:stretch>
            <a:fillRect/>
          </a:stretch>
        </p:blipFill>
        <p:spPr>
          <a:xfrm>
            <a:off x="6794999" y="1439155"/>
            <a:ext cx="1862833" cy="1862833"/>
          </a:xfrm>
          <a:prstGeom prst="rect">
            <a:avLst/>
          </a:prstGeom>
        </p:spPr>
      </p:pic>
      <p:sp>
        <p:nvSpPr>
          <p:cNvPr id="3" name="Marcador de contenido 2">
            <a:extLst>
              <a:ext uri="{FF2B5EF4-FFF2-40B4-BE49-F238E27FC236}">
                <a16:creationId xmlns:a16="http://schemas.microsoft.com/office/drawing/2014/main" id="{D6876399-D08D-E901-D0E6-361C994F5DD4}"/>
              </a:ext>
            </a:extLst>
          </p:cNvPr>
          <p:cNvSpPr>
            <a:spLocks noGrp="1"/>
          </p:cNvSpPr>
          <p:nvPr>
            <p:ph idx="1"/>
          </p:nvPr>
        </p:nvSpPr>
        <p:spPr>
          <a:xfrm>
            <a:off x="3951513" y="4814595"/>
            <a:ext cx="3398856" cy="1563899"/>
          </a:xfrm>
        </p:spPr>
        <p:txBody>
          <a:bodyPr anchor="ctr">
            <a:normAutofit/>
          </a:bodyPr>
          <a:lstStyle/>
          <a:p>
            <a:pPr marL="0" indent="0">
              <a:buNone/>
            </a:pPr>
            <a:endParaRPr lang="es-DO">
              <a:solidFill>
                <a:srgbClr val="FFFFFF"/>
              </a:solidFill>
            </a:endParaRPr>
          </a:p>
          <a:p>
            <a:endParaRPr lang="es-DO">
              <a:solidFill>
                <a:srgbClr val="FFFFFF"/>
              </a:solidFill>
            </a:endParaRPr>
          </a:p>
        </p:txBody>
      </p:sp>
      <p:sp>
        <p:nvSpPr>
          <p:cNvPr id="2" name="Título 1">
            <a:extLst>
              <a:ext uri="{FF2B5EF4-FFF2-40B4-BE49-F238E27FC236}">
                <a16:creationId xmlns:a16="http://schemas.microsoft.com/office/drawing/2014/main" id="{FC3421D5-D69A-CCF3-55C0-6C8E18FE8D24}"/>
              </a:ext>
            </a:extLst>
          </p:cNvPr>
          <p:cNvSpPr>
            <a:spLocks noGrp="1"/>
          </p:cNvSpPr>
          <p:nvPr>
            <p:ph type="title"/>
          </p:nvPr>
        </p:nvSpPr>
        <p:spPr>
          <a:xfrm>
            <a:off x="508000" y="4811501"/>
            <a:ext cx="3331307" cy="1563899"/>
          </a:xfrm>
        </p:spPr>
        <p:txBody>
          <a:bodyPr anchor="ctr">
            <a:normAutofit/>
          </a:bodyPr>
          <a:lstStyle/>
          <a:p>
            <a:r>
              <a:rPr lang="es-DO" dirty="0"/>
              <a:t>Etiquetas que podemos usar</a:t>
            </a:r>
          </a:p>
        </p:txBody>
      </p:sp>
    </p:spTree>
    <p:extLst>
      <p:ext uri="{BB962C8B-B14F-4D97-AF65-F5344CB8AC3E}">
        <p14:creationId xmlns:p14="http://schemas.microsoft.com/office/powerpoint/2010/main" val="389633280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DO" dirty="0"/>
              <a:t>Referencias bibliográficas</a:t>
            </a:r>
            <a:endParaRPr lang="en-US" dirty="0"/>
          </a:p>
        </p:txBody>
      </p:sp>
      <p:sp>
        <p:nvSpPr>
          <p:cNvPr id="3" name="2 Marcador de contenido"/>
          <p:cNvSpPr>
            <a:spLocks noGrp="1"/>
          </p:cNvSpPr>
          <p:nvPr>
            <p:ph idx="1"/>
          </p:nvPr>
        </p:nvSpPr>
        <p:spPr/>
        <p:txBody>
          <a:bodyPr>
            <a:normAutofit lnSpcReduction="10000"/>
          </a:bodyPr>
          <a:lstStyle/>
          <a:p>
            <a:r>
              <a:rPr lang="en-US" sz="1600" dirty="0">
                <a:latin typeface="Times New Roman" panose="02020603050405020304" pitchFamily="18" charset="0"/>
                <a:cs typeface="Times New Roman" panose="02020603050405020304" pitchFamily="18" charset="0"/>
                <a:hlinkClick r:id="rId2"/>
              </a:rPr>
              <a:t>https://www.digikey.es/es/articles/fundamentals-of-fpgas-what-are-fpgas-and-why-are-they-needed</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s-MX" sz="1600" dirty="0">
                <a:latin typeface="Times New Roman" panose="02020603050405020304" pitchFamily="18" charset="0"/>
                <a:cs typeface="Times New Roman" panose="02020603050405020304" pitchFamily="18" charset="0"/>
              </a:rPr>
              <a:t>https://www.facebook.com/educaciontrespuntocero. (2022, March 2). Estas son las cinco placas de programación más utilizadas en educación. EDUCACIÓN 3.0. </a:t>
            </a:r>
            <a:r>
              <a:rPr lang="es-MX" sz="1600" dirty="0">
                <a:latin typeface="Times New Roman" panose="02020603050405020304" pitchFamily="18" charset="0"/>
                <a:cs typeface="Times New Roman" panose="02020603050405020304" pitchFamily="18" charset="0"/>
                <a:hlinkClick r:id="rId3"/>
              </a:rPr>
              <a:t>https://www.educaciontrespuntocero.com/tecnologia/placas-de-programacion/</a:t>
            </a:r>
            <a:endParaRPr lang="es-MX"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micro:bit</a:t>
            </a:r>
            <a:r>
              <a:rPr lang="en-US" sz="1600" dirty="0">
                <a:latin typeface="Times New Roman" panose="02020603050405020304" pitchFamily="18" charset="0"/>
                <a:cs typeface="Times New Roman" panose="02020603050405020304" pitchFamily="18" charset="0"/>
              </a:rPr>
              <a:t> - Getting started - Introduction. (2024). Microbit.org. </a:t>
            </a:r>
            <a:r>
              <a:rPr lang="en-US" sz="1600" dirty="0">
                <a:latin typeface="Times New Roman" panose="02020603050405020304" pitchFamily="18" charset="0"/>
                <a:cs typeface="Times New Roman" panose="02020603050405020304" pitchFamily="18" charset="0"/>
                <a:hlinkClick r:id="rId4"/>
              </a:rPr>
              <a:t>https://microbit.org/get-started/getting-started/introduction/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Arduino Hardware. (2022). Arduino.cc. https://www.arduino.cc/en/hardware</a:t>
            </a:r>
          </a:p>
          <a:p>
            <a:pPr marL="0" indent="0">
              <a:buNone/>
            </a:pPr>
            <a:r>
              <a:rPr lang="en-US" sz="1600" dirty="0"/>
              <a:t>‌</a:t>
            </a:r>
            <a:endParaRPr lang="es-MX" sz="1600" dirty="0"/>
          </a:p>
          <a:p>
            <a:endParaRPr lang="es-MX" sz="1600" dirty="0"/>
          </a:p>
        </p:txBody>
      </p:sp>
    </p:spTree>
    <p:extLst>
      <p:ext uri="{BB962C8B-B14F-4D97-AF65-F5344CB8AC3E}">
        <p14:creationId xmlns:p14="http://schemas.microsoft.com/office/powerpoint/2010/main" val="38355106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3BC5B1-0F76-67A0-327E-CB46BCDF4748}"/>
              </a:ext>
            </a:extLst>
          </p:cNvPr>
          <p:cNvSpPr>
            <a:spLocks noGrp="1"/>
          </p:cNvSpPr>
          <p:nvPr>
            <p:ph type="title"/>
          </p:nvPr>
        </p:nvSpPr>
        <p:spPr/>
        <p:txBody>
          <a:bodyPr/>
          <a:lstStyle/>
          <a:p>
            <a:r>
              <a:rPr lang="es-DO" dirty="0" err="1"/>
              <a:t>Cont</a:t>
            </a:r>
            <a:r>
              <a:rPr lang="es-DO" dirty="0"/>
              <a:t>…</a:t>
            </a:r>
          </a:p>
        </p:txBody>
      </p:sp>
      <p:sp>
        <p:nvSpPr>
          <p:cNvPr id="3" name="Marcador de contenido 2">
            <a:extLst>
              <a:ext uri="{FF2B5EF4-FFF2-40B4-BE49-F238E27FC236}">
                <a16:creationId xmlns:a16="http://schemas.microsoft.com/office/drawing/2014/main" id="{E8CA4971-DCC9-FEFE-88F8-24B936DD320E}"/>
              </a:ext>
            </a:extLst>
          </p:cNvPr>
          <p:cNvSpPr>
            <a:spLocks noGrp="1"/>
          </p:cNvSpPr>
          <p:nvPr>
            <p:ph idx="1"/>
          </p:nvPr>
        </p:nvSpPr>
        <p:spPr/>
        <p:txBody>
          <a:bodyPr>
            <a:normAutofit fontScale="70000" lnSpcReduction="20000"/>
          </a:bodyPr>
          <a:lstStyle/>
          <a:p>
            <a:r>
              <a:rPr lang="es-DO" dirty="0" err="1">
                <a:latin typeface="Times New Roman" panose="02020603050405020304" pitchFamily="18" charset="0"/>
                <a:cs typeface="Times New Roman" panose="02020603050405020304" pitchFamily="18" charset="0"/>
              </a:rPr>
              <a:t>Zynq</a:t>
            </a:r>
            <a:r>
              <a:rPr lang="es-DO" dirty="0">
                <a:latin typeface="Times New Roman" panose="02020603050405020304" pitchFamily="18" charset="0"/>
                <a:cs typeface="Times New Roman" panose="02020603050405020304" pitchFamily="18" charset="0"/>
              </a:rPr>
              <a:t>® </a:t>
            </a:r>
            <a:r>
              <a:rPr lang="es-DO" dirty="0" err="1">
                <a:latin typeface="Times New Roman" panose="02020603050405020304" pitchFamily="18" charset="0"/>
                <a:cs typeface="Times New Roman" panose="02020603050405020304" pitchFamily="18" charset="0"/>
              </a:rPr>
              <a:t>UltraScale+TM</a:t>
            </a:r>
            <a:r>
              <a:rPr lang="es-DO" dirty="0">
                <a:latin typeface="Times New Roman" panose="02020603050405020304" pitchFamily="18" charset="0"/>
                <a:cs typeface="Times New Roman" panose="02020603050405020304" pitchFamily="18" charset="0"/>
              </a:rPr>
              <a:t> </a:t>
            </a:r>
            <a:r>
              <a:rPr lang="es-DO" dirty="0" err="1">
                <a:latin typeface="Times New Roman" panose="02020603050405020304" pitchFamily="18" charset="0"/>
                <a:cs typeface="Times New Roman" panose="02020603050405020304" pitchFamily="18" charset="0"/>
              </a:rPr>
              <a:t>MPSoC</a:t>
            </a:r>
            <a:r>
              <a:rPr lang="es-DO" dirty="0">
                <a:latin typeface="Times New Roman" panose="02020603050405020304" pitchFamily="18" charset="0"/>
                <a:cs typeface="Times New Roman" panose="02020603050405020304" pitchFamily="18" charset="0"/>
              </a:rPr>
              <a:t> ZCU104 </a:t>
            </a:r>
            <a:r>
              <a:rPr lang="es-DO" dirty="0" err="1">
                <a:latin typeface="Times New Roman" panose="02020603050405020304" pitchFamily="18" charset="0"/>
                <a:cs typeface="Times New Roman" panose="02020603050405020304" pitchFamily="18" charset="0"/>
              </a:rPr>
              <a:t>Evaluation</a:t>
            </a:r>
            <a:r>
              <a:rPr lang="es-DO" dirty="0">
                <a:latin typeface="Times New Roman" panose="02020603050405020304" pitchFamily="18" charset="0"/>
                <a:cs typeface="Times New Roman" panose="02020603050405020304" pitchFamily="18" charset="0"/>
              </a:rPr>
              <a:t> Kit. (2019, May 31). Mouser.es. https://www.mouser.es/new/xilinx/xilinx-zynq-ultrascale-zcu104-eval-kit/</a:t>
            </a:r>
          </a:p>
          <a:p>
            <a:pPr algn="l"/>
            <a:r>
              <a:rPr lang="es-MX" b="0" i="1" dirty="0">
                <a:solidFill>
                  <a:srgbClr val="000000"/>
                </a:solidFill>
                <a:effectLst/>
                <a:latin typeface="Times New Roman" panose="02020603050405020304" pitchFamily="18" charset="0"/>
                <a:cs typeface="Times New Roman" panose="02020603050405020304" pitchFamily="18" charset="0"/>
              </a:rPr>
              <a:t>Kits de desarrollo de FPGA </a:t>
            </a:r>
            <a:r>
              <a:rPr lang="es-MX" b="0" i="1" dirty="0" err="1">
                <a:solidFill>
                  <a:srgbClr val="000000"/>
                </a:solidFill>
                <a:effectLst/>
                <a:latin typeface="Times New Roman" panose="02020603050405020304" pitchFamily="18" charset="0"/>
                <a:cs typeface="Times New Roman" panose="02020603050405020304" pitchFamily="18" charset="0"/>
              </a:rPr>
              <a:t>Cyclone</a:t>
            </a:r>
            <a:r>
              <a:rPr lang="es-MX" b="0" i="1" dirty="0">
                <a:solidFill>
                  <a:srgbClr val="000000"/>
                </a:solidFill>
                <a:effectLst/>
                <a:latin typeface="Times New Roman" panose="02020603050405020304" pitchFamily="18" charset="0"/>
                <a:cs typeface="Times New Roman" panose="02020603050405020304" pitchFamily="18" charset="0"/>
              </a:rPr>
              <a:t>® V GT</a:t>
            </a:r>
            <a:r>
              <a:rPr lang="es-MX" b="0" i="0" dirty="0">
                <a:solidFill>
                  <a:srgbClr val="000000"/>
                </a:solidFill>
                <a:effectLst/>
                <a:latin typeface="Times New Roman" panose="02020603050405020304" pitchFamily="18" charset="0"/>
                <a:cs typeface="Times New Roman" panose="02020603050405020304" pitchFamily="18" charset="0"/>
              </a:rPr>
              <a:t>. (2024). Intel. https://www.intel.la/content/www/xl/es/products/details/fpga/development-kits/cyclone/v-gt.html</a:t>
            </a:r>
          </a:p>
          <a:p>
            <a:pPr algn="l"/>
            <a:r>
              <a:rPr lang="es-MX" b="0" i="0"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Certus-NX Versa Development Board. (2020, July 20). Mouser.com. https://uy.mouser.com/new/lattice-semiconductor/lattice-certus-nx-board/</a:t>
            </a:r>
          </a:p>
          <a:p>
            <a:pPr algn="l"/>
            <a:endParaRPr lang="en-US" b="0" i="0" dirty="0">
              <a:solidFill>
                <a:srgbClr val="000000"/>
              </a:solidFill>
              <a:effectLst/>
              <a:latin typeface="Times New Roman" panose="02020603050405020304" pitchFamily="18" charset="0"/>
              <a:cs typeface="Times New Roman" panose="02020603050405020304" pitchFamily="18" charset="0"/>
            </a:endParaRPr>
          </a:p>
          <a:p>
            <a:pPr algn="l"/>
            <a:r>
              <a:rPr lang="en-US" b="0" i="0" dirty="0">
                <a:solidFill>
                  <a:srgbClr val="000000"/>
                </a:solidFill>
                <a:effectLst/>
                <a:latin typeface="Times New Roman" panose="02020603050405020304" pitchFamily="18" charset="0"/>
                <a:cs typeface="Times New Roman" panose="02020603050405020304" pitchFamily="18" charset="0"/>
              </a:rPr>
              <a:t>‌AGLP060V5-CSG289 Specification. (2023). Vemeko.com. https://www.vemeko.com/product/actel-afs250-1qn180-64379.html</a:t>
            </a:r>
          </a:p>
          <a:p>
            <a:pPr algn="l"/>
            <a:endParaRPr lang="en-US" b="0" i="0" dirty="0">
              <a:solidFill>
                <a:srgbClr val="000000"/>
              </a:solidFill>
              <a:effectLst/>
              <a:latin typeface="Times New Roman" panose="02020603050405020304" pitchFamily="18" charset="0"/>
              <a:cs typeface="Times New Roman" panose="02020603050405020304" pitchFamily="18" charset="0"/>
            </a:endParaRPr>
          </a:p>
          <a:p>
            <a:pPr algn="l"/>
            <a:r>
              <a:rPr lang="en-US" b="0" i="0" dirty="0">
                <a:solidFill>
                  <a:srgbClr val="000000"/>
                </a:solidFill>
                <a:effectLst/>
                <a:latin typeface="Times New Roman" panose="02020603050405020304" pitchFamily="18" charset="0"/>
                <a:cs typeface="Times New Roman" panose="02020603050405020304" pitchFamily="18" charset="0"/>
              </a:rPr>
              <a:t>‌AGLP060V5-CSG289 Specification. (2023). Vemeko.com. https://www.vemeko.com/product/actel-afs250-1qn180-64379.html</a:t>
            </a:r>
          </a:p>
          <a:p>
            <a:pPr algn="l"/>
            <a:endParaRPr lang="en-US" b="0" i="0" dirty="0">
              <a:solidFill>
                <a:srgbClr val="000000"/>
              </a:solidFill>
              <a:effectLst/>
              <a:latin typeface="Times New Roman" panose="02020603050405020304" pitchFamily="18" charset="0"/>
              <a:cs typeface="Times New Roman" panose="02020603050405020304" pitchFamily="18" charset="0"/>
            </a:endParaRPr>
          </a:p>
          <a:p>
            <a:pPr algn="l"/>
            <a:r>
              <a:rPr lang="en-US" b="0" i="0" dirty="0">
                <a:solidFill>
                  <a:srgbClr val="000000"/>
                </a:solidFill>
                <a:effectLst/>
                <a:latin typeface="Times New Roman" panose="02020603050405020304" pitchFamily="18" charset="0"/>
                <a:cs typeface="Times New Roman" panose="02020603050405020304" pitchFamily="18" charset="0"/>
              </a:rPr>
              <a:t>‌</a:t>
            </a:r>
            <a:r>
              <a:rPr lang="es-DO" b="0" i="0" dirty="0">
                <a:solidFill>
                  <a:srgbClr val="000000"/>
                </a:solidFill>
                <a:effectLst/>
                <a:latin typeface="Times New Roman" panose="02020603050405020304" pitchFamily="18" charset="0"/>
              </a:rPr>
              <a:t>www.fpgakey.com, F. (2020). </a:t>
            </a:r>
            <a:r>
              <a:rPr lang="es-DO" b="0" i="1" dirty="0" err="1">
                <a:solidFill>
                  <a:srgbClr val="000000"/>
                </a:solidFill>
                <a:effectLst/>
                <a:latin typeface="Times New Roman" panose="02020603050405020304" pitchFamily="18" charset="0"/>
              </a:rPr>
              <a:t>Actel</a:t>
            </a:r>
            <a:r>
              <a:rPr lang="es-DO" b="0" i="1" dirty="0">
                <a:solidFill>
                  <a:srgbClr val="000000"/>
                </a:solidFill>
                <a:effectLst/>
                <a:latin typeface="Times New Roman" panose="02020603050405020304" pitchFamily="18" charset="0"/>
              </a:rPr>
              <a:t> FPGA ProASIC3 </a:t>
            </a:r>
            <a:r>
              <a:rPr lang="es-DO" b="0" i="1" dirty="0" err="1">
                <a:solidFill>
                  <a:srgbClr val="000000"/>
                </a:solidFill>
                <a:effectLst/>
                <a:latin typeface="Times New Roman" panose="02020603050405020304" pitchFamily="18" charset="0"/>
              </a:rPr>
              <a:t>Families</a:t>
            </a:r>
            <a:r>
              <a:rPr lang="es-DO" b="0" i="1" dirty="0">
                <a:solidFill>
                  <a:srgbClr val="000000"/>
                </a:solidFill>
                <a:effectLst/>
                <a:latin typeface="Times New Roman" panose="02020603050405020304" pitchFamily="18" charset="0"/>
              </a:rPr>
              <a:t> - FPGA </a:t>
            </a:r>
            <a:r>
              <a:rPr lang="es-DO" b="0" i="1" dirty="0" err="1">
                <a:solidFill>
                  <a:srgbClr val="000000"/>
                </a:solidFill>
                <a:effectLst/>
                <a:latin typeface="Times New Roman" panose="02020603050405020304" pitchFamily="18" charset="0"/>
              </a:rPr>
              <a:t>Familis</a:t>
            </a:r>
            <a:r>
              <a:rPr lang="es-DO" b="0" i="1" dirty="0">
                <a:solidFill>
                  <a:srgbClr val="000000"/>
                </a:solidFill>
                <a:effectLst/>
                <a:latin typeface="Times New Roman" panose="02020603050405020304" pitchFamily="18" charset="0"/>
              </a:rPr>
              <a:t> - </a:t>
            </a:r>
            <a:r>
              <a:rPr lang="es-DO" b="0" i="1" dirty="0" err="1">
                <a:solidFill>
                  <a:srgbClr val="000000"/>
                </a:solidFill>
                <a:effectLst/>
                <a:latin typeface="Times New Roman" panose="02020603050405020304" pitchFamily="18" charset="0"/>
              </a:rPr>
              <a:t>FPGAkey</a:t>
            </a:r>
            <a:r>
              <a:rPr lang="es-DO" b="0" i="0" dirty="0">
                <a:solidFill>
                  <a:srgbClr val="000000"/>
                </a:solidFill>
                <a:effectLst/>
                <a:latin typeface="Times New Roman" panose="02020603050405020304" pitchFamily="18" charset="0"/>
              </a:rPr>
              <a:t>. Fpgakey.com. https://www.fpgakey.com/actel-microsemi-family/fpga-proasic3-families</a:t>
            </a:r>
          </a:p>
          <a:p>
            <a:pPr algn="l"/>
            <a:endParaRPr lang="es-MX" b="0"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s-DO" dirty="0"/>
          </a:p>
        </p:txBody>
      </p:sp>
    </p:spTree>
    <p:extLst>
      <p:ext uri="{BB962C8B-B14F-4D97-AF65-F5344CB8AC3E}">
        <p14:creationId xmlns:p14="http://schemas.microsoft.com/office/powerpoint/2010/main" val="253626065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0" name="Straight Connector 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3" name="Isosceles Triangle 1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7" name="Isosceles Triangle 1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sp>
          <p:nvSpPr>
            <p:cNvPr id="18" name="Isosceles Triangle 1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DO"/>
            </a:p>
          </p:txBody>
        </p:sp>
      </p:grpSp>
      <p:sp>
        <p:nvSpPr>
          <p:cNvPr id="20" name="Rectangle 1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CB7E2DB0-2561-0FD9-BEA6-9C3DB08C7035}"/>
              </a:ext>
            </a:extLst>
          </p:cNvPr>
          <p:cNvPicPr>
            <a:picLocks noChangeAspect="1"/>
          </p:cNvPicPr>
          <p:nvPr/>
        </p:nvPicPr>
        <p:blipFill rotWithShape="1">
          <a:blip r:embed="rId2"/>
          <a:srcRect l="3836" r="5852" b="1"/>
          <a:stretch/>
        </p:blipFill>
        <p:spPr>
          <a:xfrm>
            <a:off x="426339" y="571500"/>
            <a:ext cx="8291322" cy="5715000"/>
          </a:xfrm>
          <a:prstGeom prst="rect">
            <a:avLst/>
          </a:prstGeom>
        </p:spPr>
      </p:pic>
    </p:spTree>
    <p:extLst>
      <p:ext uri="{BB962C8B-B14F-4D97-AF65-F5344CB8AC3E}">
        <p14:creationId xmlns:p14="http://schemas.microsoft.com/office/powerpoint/2010/main" val="32330678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5" name="Isosceles Triangle 103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1 Título"/>
          <p:cNvSpPr>
            <a:spLocks noGrp="1"/>
          </p:cNvSpPr>
          <p:nvPr>
            <p:ph type="title"/>
          </p:nvPr>
        </p:nvSpPr>
        <p:spPr>
          <a:xfrm>
            <a:off x="505315" y="643467"/>
            <a:ext cx="3152284" cy="1375608"/>
          </a:xfrm>
        </p:spPr>
        <p:txBody>
          <a:bodyPr anchor="ctr">
            <a:normAutofit/>
          </a:bodyPr>
          <a:lstStyle/>
          <a:p>
            <a:pPr>
              <a:lnSpc>
                <a:spcPct val="90000"/>
              </a:lnSpc>
            </a:pPr>
            <a:r>
              <a:rPr lang="es-DO" sz="2300">
                <a:solidFill>
                  <a:schemeClr val="bg1"/>
                </a:solidFill>
              </a:rPr>
              <a:t>Las placas de micro controladores más usada para los estudiantes</a:t>
            </a:r>
            <a:endParaRPr lang="en-US" sz="2300">
              <a:solidFill>
                <a:schemeClr val="bg1"/>
              </a:solidFill>
            </a:endParaRPr>
          </a:p>
        </p:txBody>
      </p:sp>
      <p:sp>
        <p:nvSpPr>
          <p:cNvPr id="3" name="2 Marcador de contenido"/>
          <p:cNvSpPr>
            <a:spLocks noGrp="1"/>
          </p:cNvSpPr>
          <p:nvPr>
            <p:ph idx="1"/>
          </p:nvPr>
        </p:nvSpPr>
        <p:spPr>
          <a:xfrm>
            <a:off x="505315" y="2160590"/>
            <a:ext cx="2980457" cy="3440110"/>
          </a:xfrm>
        </p:spPr>
        <p:txBody>
          <a:bodyPr>
            <a:normAutofit/>
          </a:bodyPr>
          <a:lstStyle/>
          <a:p>
            <a:pPr marL="0" indent="0">
              <a:buNone/>
            </a:pPr>
            <a:r>
              <a:rPr lang="en-US" dirty="0" err="1">
                <a:solidFill>
                  <a:schemeClr val="bg1"/>
                </a:solidFill>
              </a:rPr>
              <a:t>Makey</a:t>
            </a:r>
            <a:endParaRPr lang="en-US" dirty="0">
              <a:solidFill>
                <a:schemeClr val="bg1"/>
              </a:solidFill>
            </a:endParaRPr>
          </a:p>
          <a:p>
            <a:pPr marL="0" indent="0">
              <a:buNone/>
            </a:pPr>
            <a:r>
              <a:rPr lang="es-ES" dirty="0">
                <a:solidFill>
                  <a:schemeClr val="bg1"/>
                </a:solidFill>
              </a:rPr>
              <a:t>Es ideal para iniciarse en el mundo de la electrónica. Con una forma similar a la de los antiguos mandos de consola, emula las funciones del teclado y se conecta a través de USB al dispositivo electrónico. </a:t>
            </a:r>
            <a:endParaRPr lang="en-US"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0" y="2352981"/>
            <a:ext cx="3857625" cy="21395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7" name="Isosceles Triangle 103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82221445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9" name="Isosceles Triangle 2058">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1 Título"/>
          <p:cNvSpPr>
            <a:spLocks noGrp="1"/>
          </p:cNvSpPr>
          <p:nvPr>
            <p:ph type="title"/>
          </p:nvPr>
        </p:nvSpPr>
        <p:spPr>
          <a:xfrm>
            <a:off x="505315" y="643467"/>
            <a:ext cx="3152284" cy="1375608"/>
          </a:xfrm>
        </p:spPr>
        <p:txBody>
          <a:bodyPr anchor="ctr">
            <a:normAutofit/>
          </a:bodyPr>
          <a:lstStyle/>
          <a:p>
            <a:r>
              <a:rPr lang="en-US">
                <a:solidFill>
                  <a:schemeClr val="bg1"/>
                </a:solidFill>
              </a:rPr>
              <a:t>Micro:bit</a:t>
            </a:r>
          </a:p>
        </p:txBody>
      </p:sp>
      <p:sp>
        <p:nvSpPr>
          <p:cNvPr id="3" name="2 Marcador de contenido"/>
          <p:cNvSpPr>
            <a:spLocks noGrp="1"/>
          </p:cNvSpPr>
          <p:nvPr>
            <p:ph idx="1"/>
          </p:nvPr>
        </p:nvSpPr>
        <p:spPr>
          <a:xfrm>
            <a:off x="505315" y="2160590"/>
            <a:ext cx="2980457" cy="3440110"/>
          </a:xfrm>
        </p:spPr>
        <p:txBody>
          <a:bodyPr>
            <a:normAutofit/>
          </a:bodyPr>
          <a:lstStyle/>
          <a:p>
            <a:pPr>
              <a:lnSpc>
                <a:spcPct val="90000"/>
              </a:lnSpc>
            </a:pPr>
            <a:r>
              <a:rPr lang="es-ES" sz="1100">
                <a:solidFill>
                  <a:schemeClr val="bg1"/>
                </a:solidFill>
              </a:rPr>
              <a:t>Pensada para el último ciclo de Primaria en adelante, posee 25 micro-LEDS y Bluetooth para conectarlo de manera inalámbrica. Los estudiantes pueden programar números, letras o símbolos, en el caso de textos, que se desplazan de manera automática de derecha a izquierda como los marcadores de los estadios deportivos. Además, las nuevas placas Micro:bit poseen dos botones, sensor de temperatura, acelerómetro, micrófono, altavoz y sensor táctil e incluso pueden reaccionar ante sonidos con el micrófono que viene incorporado o reproducir sonidos por el altavoz.</a:t>
            </a:r>
            <a:endParaRPr lang="en-US" sz="110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0" y="1733534"/>
            <a:ext cx="3857625" cy="337841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1" name="Isosceles Triangle 2060">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52811420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07" name="Isosceles Triangle 410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1 Título"/>
          <p:cNvSpPr>
            <a:spLocks noGrp="1"/>
          </p:cNvSpPr>
          <p:nvPr>
            <p:ph type="title"/>
          </p:nvPr>
        </p:nvSpPr>
        <p:spPr>
          <a:xfrm>
            <a:off x="505315" y="643467"/>
            <a:ext cx="3152284" cy="1375608"/>
          </a:xfrm>
        </p:spPr>
        <p:txBody>
          <a:bodyPr anchor="ctr">
            <a:normAutofit/>
          </a:bodyPr>
          <a:lstStyle/>
          <a:p>
            <a:r>
              <a:rPr lang="en-US">
                <a:solidFill>
                  <a:schemeClr val="bg1"/>
                </a:solidFill>
              </a:rPr>
              <a:t>STM32</a:t>
            </a:r>
          </a:p>
        </p:txBody>
      </p:sp>
      <p:sp>
        <p:nvSpPr>
          <p:cNvPr id="3" name="2 Marcador de contenido"/>
          <p:cNvSpPr>
            <a:spLocks noGrp="1"/>
          </p:cNvSpPr>
          <p:nvPr>
            <p:ph idx="1"/>
          </p:nvPr>
        </p:nvSpPr>
        <p:spPr>
          <a:xfrm>
            <a:off x="505315" y="2160590"/>
            <a:ext cx="2980457" cy="3440110"/>
          </a:xfrm>
        </p:spPr>
        <p:txBody>
          <a:bodyPr>
            <a:normAutofit/>
          </a:bodyPr>
          <a:lstStyle/>
          <a:p>
            <a:pPr>
              <a:lnSpc>
                <a:spcPct val="90000"/>
              </a:lnSpc>
            </a:pPr>
            <a:r>
              <a:rPr lang="en-US" sz="1300">
                <a:solidFill>
                  <a:schemeClr val="bg1"/>
                </a:solidFill>
              </a:rPr>
              <a:t>STM32 es una familia de circuitos integrados de microcontroladores de 32 bits por STMicroelectronics. Los chips STM32 se agrupan en series relacionadas que se basan en el mismo núcleo de procesador ARM de 32 bits: Cortex-M0, Cortex-M0+, Cortex-M3, Cortex-M4, Cortex-M7, Cortex-M33. Internamente, cada microcontrolador consta de núcleo (s) del procesador ARM, memoria flash, RAM estática, interfaz de depuración y varios periféricos.</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72000" y="1354310"/>
            <a:ext cx="3857625" cy="413686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9" name="Isosceles Triangle 410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54929003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1" name="Isosceles Triangle 513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1 Título"/>
          <p:cNvSpPr>
            <a:spLocks noGrp="1"/>
          </p:cNvSpPr>
          <p:nvPr>
            <p:ph type="title"/>
          </p:nvPr>
        </p:nvSpPr>
        <p:spPr>
          <a:xfrm>
            <a:off x="505315" y="643467"/>
            <a:ext cx="3152284" cy="1375608"/>
          </a:xfrm>
        </p:spPr>
        <p:txBody>
          <a:bodyPr anchor="ctr">
            <a:normAutofit/>
          </a:bodyPr>
          <a:lstStyle/>
          <a:p>
            <a:r>
              <a:rPr lang="en-US">
                <a:solidFill>
                  <a:schemeClr val="bg1"/>
                </a:solidFill>
              </a:rPr>
              <a:t>Raspberry Pi</a:t>
            </a:r>
          </a:p>
        </p:txBody>
      </p:sp>
      <p:sp>
        <p:nvSpPr>
          <p:cNvPr id="3" name="2 Marcador de contenido"/>
          <p:cNvSpPr>
            <a:spLocks noGrp="1"/>
          </p:cNvSpPr>
          <p:nvPr>
            <p:ph idx="1"/>
          </p:nvPr>
        </p:nvSpPr>
        <p:spPr>
          <a:xfrm>
            <a:off x="505315" y="2160590"/>
            <a:ext cx="2980457" cy="3440110"/>
          </a:xfrm>
        </p:spPr>
        <p:txBody>
          <a:bodyPr>
            <a:normAutofit/>
          </a:bodyPr>
          <a:lstStyle/>
          <a:p>
            <a:pPr>
              <a:lnSpc>
                <a:spcPct val="90000"/>
              </a:lnSpc>
            </a:pPr>
            <a:r>
              <a:rPr lang="es-ES" sz="1500">
                <a:solidFill>
                  <a:schemeClr val="bg1"/>
                </a:solidFill>
              </a:rPr>
              <a:t>La Raspberry Pi es una serie de ordenadores monoplaca u ordenadores de placa simple (SBC por las siglas del anglicismo Single Board Computer) de bajo costo desarrollado en el Reino Unido por la Raspberry Pi Foundation, con el objetivo de poner en manos de las personas de todo el mundo el poder de la informática y la creación digital.</a:t>
            </a:r>
            <a:endParaRPr lang="en-US" sz="1500">
              <a:solidFill>
                <a:schemeClr val="bg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0" y="2164192"/>
            <a:ext cx="3857625" cy="25171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3" name="Isosceles Triangle 513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54917543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1 Título"/>
          <p:cNvSpPr>
            <a:spLocks noGrp="1"/>
          </p:cNvSpPr>
          <p:nvPr>
            <p:ph type="title"/>
          </p:nvPr>
        </p:nvSpPr>
        <p:spPr>
          <a:xfrm>
            <a:off x="505315" y="643467"/>
            <a:ext cx="3152284" cy="1375608"/>
          </a:xfrm>
        </p:spPr>
        <p:txBody>
          <a:bodyPr anchor="ctr">
            <a:normAutofit/>
          </a:bodyPr>
          <a:lstStyle/>
          <a:p>
            <a:r>
              <a:rPr lang="es-DO">
                <a:solidFill>
                  <a:schemeClr val="bg1"/>
                </a:solidFill>
              </a:rPr>
              <a:t>Posibles</a:t>
            </a:r>
            <a:r>
              <a:rPr lang="en-US">
                <a:solidFill>
                  <a:schemeClr val="bg1"/>
                </a:solidFill>
              </a:rPr>
              <a:t> opciones</a:t>
            </a:r>
          </a:p>
        </p:txBody>
      </p:sp>
      <p:sp>
        <p:nvSpPr>
          <p:cNvPr id="3" name="2 Marcador de contenido"/>
          <p:cNvSpPr>
            <a:spLocks noGrp="1"/>
          </p:cNvSpPr>
          <p:nvPr>
            <p:ph idx="1"/>
          </p:nvPr>
        </p:nvSpPr>
        <p:spPr>
          <a:xfrm>
            <a:off x="505315" y="2160590"/>
            <a:ext cx="2980457" cy="3440110"/>
          </a:xfrm>
        </p:spPr>
        <p:txBody>
          <a:bodyPr>
            <a:normAutofit/>
          </a:bodyPr>
          <a:lstStyle/>
          <a:p>
            <a:r>
              <a:rPr lang="en-US" dirty="0">
                <a:solidFill>
                  <a:schemeClr val="bg1"/>
                </a:solidFill>
              </a:rPr>
              <a:t>Raspberry Pi Zero 2 W (</a:t>
            </a:r>
            <a:r>
              <a:rPr lang="en-US" dirty="0" err="1">
                <a:solidFill>
                  <a:schemeClr val="bg1"/>
                </a:solidFill>
              </a:rPr>
              <a:t>inalámbrico</a:t>
            </a:r>
            <a:r>
              <a:rPr lang="en-US" dirty="0">
                <a:solidFill>
                  <a:schemeClr val="bg1"/>
                </a:solidFill>
              </a:rPr>
              <a:t> / Bluetooth) 2021 (RPi Zero 2W)</a:t>
            </a:r>
          </a:p>
          <a:p>
            <a:r>
              <a:rPr lang="en-US" dirty="0" err="1">
                <a:solidFill>
                  <a:schemeClr val="bg1"/>
                </a:solidFill>
              </a:rPr>
              <a:t>Caracteristicas</a:t>
            </a:r>
            <a:r>
              <a:rPr lang="en-US" dirty="0">
                <a:solidFill>
                  <a:schemeClr val="bg1"/>
                </a:solidFill>
              </a:rPr>
              <a:t>:</a:t>
            </a:r>
          </a:p>
          <a:p>
            <a:r>
              <a:rPr lang="en-US" dirty="0">
                <a:solidFill>
                  <a:schemeClr val="bg1"/>
                </a:solidFill>
              </a:rPr>
              <a:t>quad-core 64-bit SoC (Arm Cortex-A53 @ 1GHz)</a:t>
            </a:r>
          </a:p>
          <a:p>
            <a:r>
              <a:rPr lang="en-US" dirty="0">
                <a:solidFill>
                  <a:schemeClr val="bg1"/>
                </a:solidFill>
              </a:rPr>
              <a:t>512 MB de RAM</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4" name="Imagen 3">
            <a:extLst>
              <a:ext uri="{FF2B5EF4-FFF2-40B4-BE49-F238E27FC236}">
                <a16:creationId xmlns:a16="http://schemas.microsoft.com/office/drawing/2014/main" id="{6FE131FC-3A78-C6CB-ACBB-905CFF9F7E21}"/>
              </a:ext>
            </a:extLst>
          </p:cNvPr>
          <p:cNvPicPr>
            <a:picLocks noChangeAspect="1"/>
          </p:cNvPicPr>
          <p:nvPr/>
        </p:nvPicPr>
        <p:blipFill>
          <a:blip r:embed="rId2"/>
          <a:stretch>
            <a:fillRect/>
          </a:stretch>
        </p:blipFill>
        <p:spPr>
          <a:xfrm>
            <a:off x="4572000" y="2149726"/>
            <a:ext cx="3857625" cy="2546032"/>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80473452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1 Título"/>
          <p:cNvSpPr>
            <a:spLocks noGrp="1"/>
          </p:cNvSpPr>
          <p:nvPr>
            <p:ph type="title"/>
          </p:nvPr>
        </p:nvSpPr>
        <p:spPr>
          <a:xfrm>
            <a:off x="505315" y="643467"/>
            <a:ext cx="3152284" cy="1375608"/>
          </a:xfrm>
        </p:spPr>
        <p:txBody>
          <a:bodyPr anchor="ctr">
            <a:normAutofit/>
          </a:bodyPr>
          <a:lstStyle/>
          <a:p>
            <a:pPr>
              <a:lnSpc>
                <a:spcPct val="90000"/>
              </a:lnSpc>
            </a:pPr>
            <a:r>
              <a:rPr lang="en-US" sz="2300" dirty="0">
                <a:solidFill>
                  <a:schemeClr val="bg1"/>
                </a:solidFill>
              </a:rPr>
              <a:t>MICROBIT BBC2546862 </a:t>
            </a:r>
            <a:r>
              <a:rPr lang="en-US" sz="2300" dirty="0" err="1">
                <a:solidFill>
                  <a:schemeClr val="bg1"/>
                </a:solidFill>
              </a:rPr>
              <a:t>Micro:bit</a:t>
            </a:r>
            <a:r>
              <a:rPr lang="en-US" sz="2300" dirty="0">
                <a:solidFill>
                  <a:schemeClr val="bg1"/>
                </a:solidFill>
              </a:rPr>
              <a:t> go, </a:t>
            </a:r>
            <a:r>
              <a:rPr lang="en-US" sz="2300" dirty="0" err="1">
                <a:solidFill>
                  <a:schemeClr val="bg1"/>
                </a:solidFill>
              </a:rPr>
              <a:t>versión</a:t>
            </a:r>
            <a:r>
              <a:rPr lang="en-US" sz="2300" dirty="0">
                <a:solidFill>
                  <a:schemeClr val="bg1"/>
                </a:solidFill>
              </a:rPr>
              <a:t> original</a:t>
            </a:r>
          </a:p>
        </p:txBody>
      </p:sp>
      <p:sp>
        <p:nvSpPr>
          <p:cNvPr id="8" name="Content Placeholder 7">
            <a:extLst>
              <a:ext uri="{FF2B5EF4-FFF2-40B4-BE49-F238E27FC236}">
                <a16:creationId xmlns:a16="http://schemas.microsoft.com/office/drawing/2014/main" id="{7C5B3D49-ADE1-556A-5CF4-88195CE8A689}"/>
              </a:ext>
            </a:extLst>
          </p:cNvPr>
          <p:cNvSpPr>
            <a:spLocks noGrp="1"/>
          </p:cNvSpPr>
          <p:nvPr>
            <p:ph idx="1"/>
          </p:nvPr>
        </p:nvSpPr>
        <p:spPr>
          <a:xfrm>
            <a:off x="505315" y="2160590"/>
            <a:ext cx="2980457" cy="3440110"/>
          </a:xfrm>
        </p:spPr>
        <p:txBody>
          <a:bodyPr>
            <a:normAutofit/>
          </a:bodyPr>
          <a:lstStyle/>
          <a:p>
            <a:r>
              <a:rPr lang="en-US" dirty="0" err="1">
                <a:solidFill>
                  <a:schemeClr val="bg1"/>
                </a:solidFill>
              </a:rPr>
              <a:t>Información</a:t>
            </a:r>
            <a:r>
              <a:rPr lang="en-US" dirty="0">
                <a:solidFill>
                  <a:schemeClr val="bg1"/>
                </a:solidFill>
              </a:rPr>
              <a:t>:</a:t>
            </a:r>
          </a:p>
          <a:p>
            <a:pPr>
              <a:buFont typeface="Arial" panose="020B0604020202020204" pitchFamily="34" charset="0"/>
              <a:buChar char="•"/>
            </a:pPr>
            <a:r>
              <a:rPr lang="en-US" dirty="0" err="1">
                <a:solidFill>
                  <a:schemeClr val="bg1"/>
                </a:solidFill>
              </a:rPr>
              <a:t>Almacenamiento</a:t>
            </a:r>
            <a:r>
              <a:rPr lang="en-US" dirty="0">
                <a:solidFill>
                  <a:schemeClr val="bg1"/>
                </a:solidFill>
              </a:rPr>
              <a:t>: 32 GB</a:t>
            </a:r>
          </a:p>
          <a:p>
            <a:pPr>
              <a:buFont typeface="Arial" panose="020B0604020202020204" pitchFamily="34" charset="0"/>
              <a:buChar char="•"/>
            </a:pPr>
            <a:r>
              <a:rPr lang="en-US" dirty="0">
                <a:solidFill>
                  <a:schemeClr val="bg1"/>
                </a:solidFill>
              </a:rPr>
              <a:t>Ram: 128MB</a:t>
            </a:r>
          </a:p>
          <a:p>
            <a:endParaRPr lang="en-US" dirty="0">
              <a:solidFill>
                <a:schemeClr val="bg1"/>
              </a:solidFill>
            </a:endParaRPr>
          </a:p>
        </p:txBody>
      </p:sp>
      <p:pic>
        <p:nvPicPr>
          <p:cNvPr id="4" name="Marcador de contenido 3">
            <a:extLst>
              <a:ext uri="{FF2B5EF4-FFF2-40B4-BE49-F238E27FC236}">
                <a16:creationId xmlns:a16="http://schemas.microsoft.com/office/drawing/2014/main" id="{8CA8234F-1C4F-A32E-E170-36CE751922B5}"/>
              </a:ext>
            </a:extLst>
          </p:cNvPr>
          <p:cNvPicPr>
            <a:picLocks noChangeAspect="1"/>
          </p:cNvPicPr>
          <p:nvPr/>
        </p:nvPicPr>
        <p:blipFill>
          <a:blip r:embed="rId2"/>
          <a:stretch>
            <a:fillRect/>
          </a:stretch>
        </p:blipFill>
        <p:spPr>
          <a:xfrm>
            <a:off x="4572000" y="1812184"/>
            <a:ext cx="3857625" cy="3221116"/>
          </a:xfrm>
          <a:prstGeom prst="rect">
            <a:avLst/>
          </a:prstGeom>
        </p:spPr>
      </p:pic>
      <p:sp>
        <p:nvSpPr>
          <p:cNvPr id="23"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09461042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A0E19A70-5028-786D-89A0-B69A0781B1FC}"/>
              </a:ext>
            </a:extLst>
          </p:cNvPr>
          <p:cNvSpPr>
            <a:spLocks noGrp="1"/>
          </p:cNvSpPr>
          <p:nvPr>
            <p:ph type="title"/>
          </p:nvPr>
        </p:nvSpPr>
        <p:spPr>
          <a:xfrm>
            <a:off x="505315" y="643467"/>
            <a:ext cx="3152284" cy="1375608"/>
          </a:xfrm>
        </p:spPr>
        <p:txBody>
          <a:bodyPr anchor="ctr">
            <a:normAutofit/>
          </a:bodyPr>
          <a:lstStyle/>
          <a:p>
            <a:r>
              <a:rPr lang="es-DO">
                <a:solidFill>
                  <a:schemeClr val="bg1"/>
                </a:solidFill>
              </a:rPr>
              <a:t>STM32 nucleo f030r8</a:t>
            </a:r>
          </a:p>
        </p:txBody>
      </p:sp>
      <p:sp>
        <p:nvSpPr>
          <p:cNvPr id="3" name="Marcador de contenido 2">
            <a:extLst>
              <a:ext uri="{FF2B5EF4-FFF2-40B4-BE49-F238E27FC236}">
                <a16:creationId xmlns:a16="http://schemas.microsoft.com/office/drawing/2014/main" id="{BEBCCFDB-04BA-133E-569C-B82D0EEA263C}"/>
              </a:ext>
            </a:extLst>
          </p:cNvPr>
          <p:cNvSpPr>
            <a:spLocks noGrp="1"/>
          </p:cNvSpPr>
          <p:nvPr>
            <p:ph idx="1"/>
          </p:nvPr>
        </p:nvSpPr>
        <p:spPr>
          <a:xfrm>
            <a:off x="505315" y="2160590"/>
            <a:ext cx="2980457" cy="3440110"/>
          </a:xfrm>
        </p:spPr>
        <p:txBody>
          <a:bodyPr>
            <a:normAutofit/>
          </a:bodyPr>
          <a:lstStyle/>
          <a:p>
            <a:r>
              <a:rPr lang="es-DO" dirty="0">
                <a:solidFill>
                  <a:schemeClr val="bg1"/>
                </a:solidFill>
              </a:rPr>
              <a:t>Información:</a:t>
            </a:r>
          </a:p>
          <a:p>
            <a:endParaRPr lang="es-DO" dirty="0">
              <a:solidFill>
                <a:schemeClr val="bg1"/>
              </a:solidFill>
            </a:endParaRPr>
          </a:p>
          <a:p>
            <a:r>
              <a:rPr lang="es-DO" dirty="0">
                <a:solidFill>
                  <a:schemeClr val="bg1"/>
                </a:solidFill>
              </a:rPr>
              <a:t>Procesador: ARM® </a:t>
            </a:r>
            <a:r>
              <a:rPr lang="es-DO" dirty="0" err="1">
                <a:solidFill>
                  <a:schemeClr val="bg1"/>
                </a:solidFill>
              </a:rPr>
              <a:t>Cortex</a:t>
            </a:r>
            <a:r>
              <a:rPr lang="es-DO" dirty="0">
                <a:solidFill>
                  <a:schemeClr val="bg1"/>
                </a:solidFill>
              </a:rPr>
              <a:t>®-M0.</a:t>
            </a:r>
          </a:p>
          <a:p>
            <a:r>
              <a:rPr lang="es-DO" dirty="0">
                <a:solidFill>
                  <a:schemeClr val="bg1"/>
                </a:solidFill>
              </a:rPr>
              <a:t>Tipo: MCU 32-Bit.</a:t>
            </a:r>
          </a:p>
          <a:p>
            <a:r>
              <a:rPr lang="es-DO" dirty="0">
                <a:solidFill>
                  <a:schemeClr val="bg1"/>
                </a:solidFill>
              </a:rPr>
              <a:t>24 MHZ </a:t>
            </a:r>
            <a:r>
              <a:rPr lang="es-DO" dirty="0" err="1">
                <a:solidFill>
                  <a:schemeClr val="bg1"/>
                </a:solidFill>
              </a:rPr>
              <a:t>or</a:t>
            </a:r>
            <a:r>
              <a:rPr lang="es-DO" dirty="0">
                <a:solidFill>
                  <a:schemeClr val="bg1"/>
                </a:solidFill>
              </a:rPr>
              <a:t> 48 MHZ</a:t>
            </a:r>
          </a:p>
        </p:txBody>
      </p:sp>
      <p:pic>
        <p:nvPicPr>
          <p:cNvPr id="4" name="Imagen 3">
            <a:extLst>
              <a:ext uri="{FF2B5EF4-FFF2-40B4-BE49-F238E27FC236}">
                <a16:creationId xmlns:a16="http://schemas.microsoft.com/office/drawing/2014/main" id="{842EDFC8-4D3F-9414-E348-C01BBBA98F17}"/>
              </a:ext>
            </a:extLst>
          </p:cNvPr>
          <p:cNvPicPr>
            <a:picLocks noChangeAspect="1"/>
          </p:cNvPicPr>
          <p:nvPr/>
        </p:nvPicPr>
        <p:blipFill>
          <a:blip r:embed="rId2"/>
          <a:stretch>
            <a:fillRect/>
          </a:stretch>
        </p:blipFill>
        <p:spPr>
          <a:xfrm>
            <a:off x="4572000" y="1493930"/>
            <a:ext cx="3857625" cy="3857625"/>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792951291"/>
      </p:ext>
    </p:extLst>
  </p:cSld>
  <p:clrMapOvr>
    <a:masterClrMapping/>
  </p:clrMapOvr>
  <p:transition spd="slow">
    <p:wipe/>
  </p:transition>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190</TotalTime>
  <Words>1846</Words>
  <Application>Microsoft Office PowerPoint</Application>
  <PresentationFormat>On-screen Show (4:3)</PresentationFormat>
  <Paragraphs>99</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Times New Roman</vt:lpstr>
      <vt:lpstr>Trebuchet MS</vt:lpstr>
      <vt:lpstr>Wingdings 3</vt:lpstr>
      <vt:lpstr>Faceta</vt:lpstr>
      <vt:lpstr>Propuestas para el proyecto</vt:lpstr>
      <vt:lpstr>Introducción</vt:lpstr>
      <vt:lpstr>Las placas de micro controladores más usada para los estudiantes</vt:lpstr>
      <vt:lpstr>Micro:bit</vt:lpstr>
      <vt:lpstr>STM32</vt:lpstr>
      <vt:lpstr>Raspberry Pi</vt:lpstr>
      <vt:lpstr>Posibles opciones</vt:lpstr>
      <vt:lpstr>MICROBIT BBC2546862 Micro:bit go, versión original</vt:lpstr>
      <vt:lpstr>STM32 nucleo f030r8</vt:lpstr>
      <vt:lpstr>ESP3</vt:lpstr>
      <vt:lpstr>AMD / Xilinx Zynq® UltraScale+™ MPSoC ZCU104 </vt:lpstr>
      <vt:lpstr>STM32 Nucleos</vt:lpstr>
      <vt:lpstr>PIC32MX</vt:lpstr>
      <vt:lpstr>BeagleBone: </vt:lpstr>
      <vt:lpstr>FPGA Cyclone V GT</vt:lpstr>
      <vt:lpstr>Lattice Semiconductor Certus-NX Versa Development Board</vt:lpstr>
      <vt:lpstr>AFS250-1QN180 </vt:lpstr>
      <vt:lpstr>Actel FPGA ProASIC3 </vt:lpstr>
      <vt:lpstr>Digilent Basys 3</vt:lpstr>
      <vt:lpstr>DE10-Lite</vt:lpstr>
      <vt:lpstr>Nexys A7</vt:lpstr>
      <vt:lpstr>DE0-Nano</vt:lpstr>
      <vt:lpstr>Arty A7</vt:lpstr>
      <vt:lpstr>Etiquetas que podemos usar</vt:lpstr>
      <vt:lpstr>Referencias bibliográficas</vt:lpstr>
      <vt:lpstr>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Propuestas para el proyecto</dc:title>
  <dc:creator>ingenieria</dc:creator>
  <cp:lastModifiedBy>Dariel P�rez Jim�nez</cp:lastModifiedBy>
  <cp:revision>6</cp:revision>
  <dcterms:created xsi:type="dcterms:W3CDTF">2024-05-23T19:15:40Z</dcterms:created>
  <dcterms:modified xsi:type="dcterms:W3CDTF">2024-06-07T23:54:40Z</dcterms:modified>
</cp:coreProperties>
</file>